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7" r:id="rId4"/>
    <p:sldId id="258" r:id="rId5"/>
    <p:sldId id="260" r:id="rId6"/>
    <p:sldId id="262" r:id="rId7"/>
    <p:sldId id="259" r:id="rId8"/>
    <p:sldId id="263" r:id="rId9"/>
    <p:sldId id="269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54804-27B3-4117-9C5B-BCAB14643658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7B82B-192E-4813-855B-E6350C6664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93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512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0B52EEB-7163-40CF-92E2-7FF33C66AD09}" type="slidenum">
              <a:rPr lang="hu-HU" altLang="hu-HU" smtClean="0"/>
              <a:pPr eaLnBrk="1" hangingPunct="1"/>
              <a:t>8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427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53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991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43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28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367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040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48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875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52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231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A360-917C-4B94-9567-EA306348E927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214BC-DB12-4767-A3F3-7200073CD6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hu/url?sa=i&amp;rct=j&amp;q=&amp;esrc=s&amp;source=images&amp;cd=&amp;cad=rja&amp;uact=8&amp;ved=0CAcQjRw&amp;url=http://www.eoht.info/page/Marian%2BSmoluchowski&amp;ei=-INXVMSjBsKv7Abcz4GwAg&amp;bvm=bv.78677474,d.d2s&amp;psig=AFQjCNEJ2Mv9N0i9z3QWaPUvgtMZvPZhsA&amp;ust=141510779638965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u/url?sa=i&amp;rct=j&amp;q=&amp;esrc=s&amp;source=images&amp;cd=&amp;cad=rja&amp;uact=8&amp;ved=0CAcQjRw&amp;url=http://www.pitt.edu/~jdnorton/Goodies/Idealization/index_old.html&amp;ei=CotXVI-DCsfbaLemgugJ&amp;bvm=bv.78677474,d.d2s&amp;psig=AFQjCNG-hx9e2NBq5Z-k2vkupTqMbJxtCQ&amp;ust=1415109208793949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hu/url?sa=i&amp;rct=j&amp;q=&amp;esrc=s&amp;source=images&amp;cd=&amp;cad=rja&amp;uact=8&amp;ved=0CAcQjRw&amp;url=http://www.eoht.info/page/Marian%2BSmoluchowski&amp;ei=-INXVMSjBsKv7Abcz4GwAg&amp;bvm=bv.78677474,d.d2s&amp;psig=AFQjCNEJ2Mv9N0i9z3QWaPUvgtMZvPZhsA&amp;ust=141510779638965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658615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Szilárd továbbélő öröksége a kvantum-termodinamikában </a:t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Geszti Tamás</a:t>
            </a:r>
          </a:p>
          <a:p>
            <a:r>
              <a:rPr lang="hu-HU" dirty="0" smtClean="0"/>
              <a:t>ELTE Fizikai Intézet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69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047750"/>
            <a:ext cx="80391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257300"/>
            <a:ext cx="6686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409700"/>
            <a:ext cx="6686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562100"/>
            <a:ext cx="6686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700" y="195244"/>
            <a:ext cx="7857898" cy="5557855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107504" y="2924944"/>
            <a:ext cx="1225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hideg</a:t>
            </a:r>
            <a:endParaRPr lang="hu-HU" sz="32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935843" y="3780329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meleg</a:t>
            </a:r>
            <a:endParaRPr lang="hu-HU" sz="32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071081" y="332656"/>
            <a:ext cx="34724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a sugárnyomás</a:t>
            </a:r>
          </a:p>
          <a:p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hu-HU" sz="3200" b="1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MUNKÁT végez</a:t>
            </a:r>
            <a:endParaRPr lang="hu-HU" sz="32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74076" y="476672"/>
            <a:ext cx="4041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i="1" dirty="0" smtClean="0">
                <a:solidFill>
                  <a:srgbClr val="002060"/>
                </a:solidFill>
              </a:rPr>
              <a:t>OPTOMECHANIKA</a:t>
            </a:r>
            <a:endParaRPr lang="hu-HU" sz="4000" b="1" i="1" dirty="0">
              <a:solidFill>
                <a:srgbClr val="002060"/>
              </a:solidFill>
            </a:endParaRPr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5987581" y="1412776"/>
            <a:ext cx="3048915" cy="3412604"/>
            <a:chOff x="5940152" y="1600572"/>
            <a:chExt cx="3048915" cy="3412604"/>
          </a:xfrm>
        </p:grpSpPr>
        <p:sp>
          <p:nvSpPr>
            <p:cNvPr id="8" name="Ellipszis 7"/>
            <p:cNvSpPr/>
            <p:nvPr/>
          </p:nvSpPr>
          <p:spPr>
            <a:xfrm>
              <a:off x="5940152" y="1600572"/>
              <a:ext cx="3048915" cy="34126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6228184" y="1988840"/>
              <a:ext cx="2541080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b="1" i="1" dirty="0" smtClean="0">
                  <a:solidFill>
                    <a:srgbClr val="002060"/>
                  </a:solidFill>
                </a:rPr>
                <a:t>   hangolható</a:t>
              </a:r>
            </a:p>
            <a:p>
              <a:r>
                <a:rPr lang="hu-HU" sz="2800" b="1" i="1" dirty="0" smtClean="0">
                  <a:solidFill>
                    <a:srgbClr val="002060"/>
                  </a:solidFill>
                </a:rPr>
                <a:t>       a lézer</a:t>
              </a:r>
            </a:p>
            <a:p>
              <a:r>
                <a:rPr lang="hu-HU" sz="2800" b="1" i="1" dirty="0" smtClean="0">
                  <a:solidFill>
                    <a:srgbClr val="002060"/>
                  </a:solidFill>
                </a:rPr>
                <a:t> frekvenciájával</a:t>
              </a:r>
            </a:p>
            <a:p>
              <a:endParaRPr lang="hu-HU" sz="2800" b="1" i="1" dirty="0" smtClean="0">
                <a:solidFill>
                  <a:srgbClr val="002060"/>
                </a:solidFill>
              </a:endParaRPr>
            </a:p>
            <a:p>
              <a:r>
                <a:rPr lang="hu-HU" sz="2800" b="1" i="1" dirty="0" err="1" smtClean="0">
                  <a:solidFill>
                    <a:srgbClr val="002060"/>
                  </a:solidFill>
                </a:rPr>
                <a:t>Meystre</a:t>
              </a:r>
              <a:r>
                <a:rPr lang="hu-HU" sz="2800" b="1" i="1" dirty="0" smtClean="0">
                  <a:solidFill>
                    <a:srgbClr val="002060"/>
                  </a:solidFill>
                </a:rPr>
                <a:t> et </a:t>
              </a:r>
              <a:r>
                <a:rPr lang="hu-HU" sz="2800" b="1" i="1" dirty="0" err="1" smtClean="0">
                  <a:solidFill>
                    <a:srgbClr val="002060"/>
                  </a:solidFill>
                </a:rPr>
                <a:t>al</a:t>
              </a:r>
              <a:endParaRPr lang="hu-HU" sz="2800" b="1" i="1" dirty="0" smtClean="0">
                <a:solidFill>
                  <a:srgbClr val="002060"/>
                </a:solidFill>
              </a:endParaRPr>
            </a:p>
            <a:p>
              <a:r>
                <a:rPr lang="hu-HU" sz="2800" b="1" i="1" dirty="0">
                  <a:solidFill>
                    <a:srgbClr val="002060"/>
                  </a:solidFill>
                </a:rPr>
                <a:t> </a:t>
              </a:r>
              <a:r>
                <a:rPr lang="hu-HU" sz="2800" b="1" i="1" dirty="0" smtClean="0">
                  <a:solidFill>
                    <a:srgbClr val="002060"/>
                  </a:solidFill>
                </a:rPr>
                <a:t>     2014 ápr.</a:t>
              </a:r>
              <a:endParaRPr lang="hu-HU" sz="28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2" name="Szövegdoboz 11"/>
          <p:cNvSpPr txBox="1"/>
          <p:nvPr/>
        </p:nvSpPr>
        <p:spPr>
          <a:xfrm>
            <a:off x="2843808" y="2132856"/>
            <a:ext cx="2467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>
                <a:solidFill>
                  <a:srgbClr val="002060"/>
                </a:solidFill>
              </a:rPr>
              <a:t>sugárnyomás</a:t>
            </a:r>
            <a:endParaRPr lang="hu-HU" sz="3200" b="1" i="1" dirty="0">
              <a:solidFill>
                <a:srgbClr val="002060"/>
              </a:solidFill>
            </a:endParaRPr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-36512" y="3502054"/>
            <a:ext cx="4902872" cy="3023290"/>
            <a:chOff x="-36512" y="3502054"/>
            <a:chExt cx="4902872" cy="302329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512" y="3502054"/>
              <a:ext cx="4902872" cy="302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Szövegdoboz 12"/>
            <p:cNvSpPr txBox="1"/>
            <p:nvPr/>
          </p:nvSpPr>
          <p:spPr>
            <a:xfrm>
              <a:off x="1115616" y="5373216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tx2">
                      <a:lumMod val="75000"/>
                    </a:schemeClr>
                  </a:solidFill>
                </a:rPr>
                <a:t>HANG</a:t>
              </a:r>
              <a:endParaRPr lang="hu-H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" name="Szövegdoboz 13"/>
            <p:cNvSpPr txBox="1"/>
            <p:nvPr/>
          </p:nvSpPr>
          <p:spPr>
            <a:xfrm rot="1821307">
              <a:off x="1763688" y="4221088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FÉNY</a:t>
              </a:r>
              <a:endParaRPr lang="hu-H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933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31" y="800105"/>
            <a:ext cx="8671058" cy="421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691680" y="5868561"/>
            <a:ext cx="6129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 négyütemű hőerőgép (Otto-motor)</a:t>
            </a:r>
            <a:endParaRPr lang="hu-HU" sz="3200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3419872" y="5157192"/>
            <a:ext cx="648072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zövegdoboz 4"/>
          <p:cNvSpPr txBox="1"/>
          <p:nvPr/>
        </p:nvSpPr>
        <p:spPr>
          <a:xfrm>
            <a:off x="2449315" y="260648"/>
            <a:ext cx="3922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FF0000"/>
                </a:solidFill>
              </a:rPr>
              <a:t>------------ HANG ------------</a:t>
            </a:r>
            <a:endParaRPr lang="hu-HU" sz="2800" b="1" i="1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699792" y="5301208"/>
            <a:ext cx="382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FF0000"/>
                </a:solidFill>
              </a:rPr>
              <a:t>----------- FÉNY -------------</a:t>
            </a:r>
            <a:endParaRPr lang="hu-HU" sz="2800" b="1" i="1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995936" y="3212976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hűtés</a:t>
            </a:r>
            <a:endParaRPr lang="hu-HU" sz="2800" b="1" i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779912" y="2204864"/>
            <a:ext cx="926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 smtClean="0">
                <a:solidFill>
                  <a:srgbClr val="C00000"/>
                </a:solidFill>
              </a:rPr>
              <a:t>fűtés</a:t>
            </a:r>
            <a:endParaRPr lang="hu-H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5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-27384"/>
            <a:ext cx="8618537" cy="425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707134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64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348880"/>
            <a:ext cx="7772400" cy="1500187"/>
          </a:xfrm>
        </p:spPr>
        <p:txBody>
          <a:bodyPr>
            <a:normAutofit fontScale="92500"/>
          </a:bodyPr>
          <a:lstStyle/>
          <a:p>
            <a:r>
              <a:rPr lang="hu-HU" sz="4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Szilárd ebben (is) maradandót    hagyott az utókorra.</a:t>
            </a:r>
            <a:endParaRPr lang="hu-HU" sz="4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131840" y="1124744"/>
            <a:ext cx="29458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 smtClean="0"/>
              <a:t>Összefoglalás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15779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1520" y="1332057"/>
            <a:ext cx="8082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/>
              <a:t> az információ elmosódik            az entrópia nő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396305" y="2492896"/>
            <a:ext cx="4047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40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irreverzibilitás</a:t>
            </a:r>
            <a:endParaRPr lang="hu-HU" sz="40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963380" y="3933056"/>
            <a:ext cx="7755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/>
              <a:t> tanulás, felejtés                   gőzgép hatásfoka</a:t>
            </a:r>
            <a:endParaRPr lang="hu-HU" sz="3200" b="1" i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494223" y="5013176"/>
            <a:ext cx="65341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tényleg van valami közük</a:t>
            </a:r>
          </a:p>
          <a:p>
            <a:r>
              <a:rPr lang="hu-HU" sz="40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40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egymáshoz?      </a:t>
            </a:r>
            <a:endParaRPr lang="hu-HU" sz="40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3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TZilBcYc5N4Y6ZRbEP_nY-GVjoXy6W0AK6hAEZaD2QDGo_RpNmJ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980728"/>
            <a:ext cx="2699792" cy="346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8640"/>
            <a:ext cx="4824536" cy="530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467544" y="5661248"/>
            <a:ext cx="85956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 smtClean="0">
                <a:latin typeface="Comic Sans MS" panose="030F0702030302020204" pitchFamily="66" charset="0"/>
              </a:rPr>
              <a:t>A démon </a:t>
            </a:r>
            <a:r>
              <a:rPr lang="hu-HU" sz="3200" b="1" i="1" dirty="0" smtClean="0">
                <a:latin typeface="Comic Sans MS" panose="030F0702030302020204" pitchFamily="66" charset="0"/>
              </a:rPr>
              <a:t>információt </a:t>
            </a:r>
            <a:r>
              <a:rPr lang="hu-HU" sz="3200" i="1" dirty="0" smtClean="0">
                <a:latin typeface="Comic Sans MS" panose="030F0702030302020204" pitchFamily="66" charset="0"/>
              </a:rPr>
              <a:t>szerez a molekulákról,</a:t>
            </a:r>
          </a:p>
          <a:p>
            <a:r>
              <a:rPr lang="hu-HU" sz="3200" i="1" dirty="0">
                <a:latin typeface="Comic Sans MS" panose="030F0702030302020204" pitchFamily="66" charset="0"/>
              </a:rPr>
              <a:t> </a:t>
            </a:r>
            <a:r>
              <a:rPr lang="hu-HU" sz="3200" i="1" dirty="0" smtClean="0">
                <a:latin typeface="Comic Sans MS" panose="030F0702030302020204" pitchFamily="66" charset="0"/>
              </a:rPr>
              <a:t>         ezzel csökkenti az </a:t>
            </a:r>
            <a:r>
              <a:rPr lang="hu-HU" sz="3200" b="1" i="1" dirty="0" smtClean="0">
                <a:latin typeface="Comic Sans MS" panose="030F0702030302020204" pitchFamily="66" charset="0"/>
              </a:rPr>
              <a:t>entrópiát</a:t>
            </a:r>
            <a:r>
              <a:rPr lang="hu-HU" sz="3200" i="1" dirty="0" smtClean="0">
                <a:latin typeface="Comic Sans MS" panose="030F0702030302020204" pitchFamily="66" charset="0"/>
              </a:rPr>
              <a:t> </a:t>
            </a:r>
            <a:endParaRPr lang="hu-HU" sz="32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SEhUUExQWFRUXFBcWFxQXFh0VFBoXFhUWFhgXGBcaHCggGBwlHBQUITEiJSkrLi4uFx8zODMsNygtLisBCgoKDg0OGhAQGiwcHCQsLCwsLCwsLCwsLCwsLCwsLCwsLCwtLCwsLCwsLCwsLCwsLSwsLCwsLCwsNzc3LCwsK//AABEIALAAigMBIgACEQEDEQH/xAAcAAACAgMBAQAAAAAAAAAAAAAFBwQGAAIDAQj/xABCEAABAwICBQgGBgoDAQAAAAABAAIRAwQFIQYSMUFRFCIyYXGRobEHE3KBwdEWIyRTc8IzNEJDUmKCsuHwkqLxFf/EABkBAAMBAQEAAAAAAAAAAAAAAAECAwAEBf/EACQRAAICAgEEAwEBAQAAAAAAAAABAhEhMQMTMkFhEiJRFHEE/9oADAMBAAIRAxEAPwB4rk+sAsrugJfaVVA+qCdzI/7FLOXxVhSsvvKws5WErNULZsKPX9D/AAGjywLOVhLVkFddcRJgADet1/Qen7GLysLOWBKq60joUmkk6xH7LczwUR+lzQJFM6seOxHrP8F+K/RwcsCzlgSbttNAY1qe7rBnsR6yx6m5suBZEDPMSetZ8zXgyin5GNywLOWBUqhcNdm0g9i766X+j0N0vZbuWBZywKqhbF0Lf0ejdL2WjlYWzbgFVif8Lo10GeGfcsv+i3o3T9lpBXqiWNXWClrpJEe96KW2Pn633fEpkXvRKWWkZ+t93xKny9o0dkXXWzHKM0rWpW1Glx2AErkZSzpeYg2iJJz3Dj/hVfEdIDWlgcQCJy4hALvEnVqheTt3bhwCg1H96vHirZGXLeg3/wDQpMnmAmMju7Vvh+NaxgxGZOWc5FV1zcpXtudUwd8Kj41Qim7LfUv2etPrMmtkAdXwcQ7szRyncUxm0gzqk57QZGwnKNyW91UJg74h3tDKfeAO5EaN2S0ZnmtjuJmPc7wU5cZRTLjX+qc1zQ4Axzm/xZ7uGQ70bs8XqAnW5wBG6HRkD4qqYTi4IYZiAdbuifLuVktMQY6nrAZjWDs53kTPcVFqikWWi1u21BLSCF2ce9VzCqjem10fxN3Ts2bkcp1JGSSiqdkoEZLeqea7sK4By6PPNd2HyRW0B6D+DHmhFEKwbohFV6BzEa96JSx0jP13u+JTOveiUrtJv03uHmVPl7QrZBDkB03uCKAA/adBPUAjrG/7tQPTQTb7Jhwz4e9c8O5DS7WURrlsXyuYO5SbK1NRwaN67HSycqNGuMT4L2u0FNnRzQK3NKasuJGcO9+Sn3HoytnjmazOwz8FzvnjZ0dGVCTqZid+/wCC2tbkNPujvyPmmfceiJ+fq6wPU4eGSq916PLum6HUyRO0ZjvTLkixHxyRW6NYiYmDkUYwnEHarwTnGXdCZei/o7BpxWZGzaM1Y7TQC1p7GzJJPYYy7MlOXKn4KKDXkUeD4yaVzDjLXZEe6PNX/DroSWzkANUb4Q/0h6DtY5tzQ5oH6Ru7LY4IRo7fF9aWjWZEGJMEcUjpq0NFtOi8U3Ls52R7FBp1F3D8vclW0Vei2YN0QiqFYN0Qiq7zmI170SldpN+m/p+JTRveiUqNLXxX/p+JU+XtDHZDa9DNKs7Z/u81JZVQrS2rFuB/E4DzK54L7IaWEykIngx54zG3ehpUuzdDhkuuejnjseOi1bmAEzP+7uxWWjVgpbaM4gW6ue73Jh2x1xI2rz5LJ3xdoKtfK7NIhQKLSFNYMkBZI6tK9cVzWxKIlEHF7cVKNRm3WY4eCVeiNqKduBv1nA5Z81xEHshN1xySyt6YY6q2IivVjsLiZRi8BonMcu7HKI10qUxFbQ3guWDdEIqhWDdEIqu85yNe9EpR6ZH68ex+YpuXvRKT2mx+0D2PzOScnaFAllVDtJaD6lGWjWFMhz4IyacpI2xKmtVY5c9lV7wZkwRtBHAqUI5tGm8UCCiOHUJzUa7EulogHOPgi9rT1WCVWcsEorJZNHOkOAITMwy8EZEd8pEVcYeJDDC7YdjFxPNdu2udA8SueXE3kvHkSwfQTcQA2ojQuQ4L5+o6eXFMw5rXAfzSe8FWjR/0iNqOAc0tPWZ7kj42h+pFjbNUBYKoVHvNKAxpcTDdonqVbqek54OrSomoTvmEFFsLaQ26oyS7xKnq1qgiOeT3mZUKhpFf1YNRmo0kEasOynfElTMYrudU1nZEgSOzL4LVRk8GlJ6l0Xg70IFRSbSpmO0eaK2YY2DdEIqhWDdEIqu4gRr3Yk3py77QPY/M5OS96JSa08/WB7H5nJJ6MAqbpVYvW6pI/mKs9JCr60Gs7W2T3E7D2blODpgkrQH1YIlGLYesyQa5kHOJCn4XdargnllCx2S7nACdk+5c6GjDXwCXNd15eeSu9hcMe0EbYRFjAdwnsUOpJFummVbSHR6k6nTDC2mWMiXHXe7aecWCJkqp4Dblty2cxrAducb0wsegMPZA3Kq2lKSCNoKMZOnYJRVjV0m0ebWs2hnNdln1Ql1R9H5dWBdUOoCJbtJE7NbYOGxOPCxr2zJ4DwC51LQdIZHfCkpuOirgpbK3o7oW2jW9c2q9onKkHE0oiMw7f2QouPiLipnv8IBV4t6uSoOkNT7RUz3jyWTbeQtUiGAApNmBrN9oeaiNcpdk3njtCZbFYy8G6IRVCsG6IRVdpEjXvRKTGnzvtAH8n5nJz3vRKSvpA/WW/hj+5yWejAOm6FtcUdcZEB0b8wRwK4MKkMXO8BK5i9k9kOcGgExzT8FDpOzVlx9mtRPVDu7/ANVXpq0XcSclTLTgl7EAlXeyuwBmlfZ1IhWOwvxkJUZwKwkTtLrwCmgWGPpw0+sGsCJB8V10gvmOaRrTAhU8gzwTQhaFnKmfTWj9+x9Fo1geau7asEtO7YepfPuBaRVaJA1yWtcDq7t2XYnRh2klC4a1wIa6ILTlHUoz43Fl4TUg0a4E+8pdXlfXe928uPnCtGLXnq6TzOcZZ8clSKFWZzlCKNJklim2h5zfaHmoNMqda9NvtDzTrYPAzcG6IRVCsG6IRVdhEjXvRKSnpCP2lv4Y/ucnXe7Ckp6Qv1lv4f5nJZaMVxhhSaZUYZrtTKgwo8xO5aym6c5BbHGQqnqEGDkcslLxe99Y7+UbB8UdxvDBVo0q9Mc71YDh/FA81SP0q/Ij+2itMqQupuDuUXPfkV44qjQhj6hK6W9u55hrS49i9YzJTLPEnUujl2gHzQv8NjyRnWNVmeo4dq6Wt8+mREjPZsRm1x2pUydqkbxAHwXXGrdrfVvLQCc4AjZmp/LNND/HFo9GM3FYhjwSOvaAi1nS1RAPX1KuYZiH1jpznfwVkonLbkVOWCkck6kVNsnc9vtDzQ1r1Nsnc9ntN8wlWxhqYN0QiqFYN0Qiq7CZGvdhSU9IY+0t/D/M5Ou96JSN9JdzqXLePq/zuSyVoDATFAxO9gardp2nqUOtdvO+B1KI4oR485Fc8YNArLo7igDTRqHImWk8TtCrrQvQmlFSVCxk07D2M4VmXNVec2DCK2OLuZzX85niOwra/t2uGuwyD/uaRNxwxnTygfRqxuC0fmVocitgmoUN4BWaxwLgIBGRzz+C0xq/dcPL/wBlrcuoD/JQ5jxAGczuAjsOa7Nqwx4H7eX9Iz+ASVmxrxRAtakOlWmyxEtABzVTZtRm3BEb8u7tR5FZoOix0MRYd/ei2HVWmoyCDz2+ap9SmP8AAU7Aj9fRg/vWSOrWCko5K/IfuDdEIqhWDdEIqukUjXvRKQ3pSH2pn4X53p9Xo5qQ/pRb9qZ+EP73LCz0URxWjl0qBc3IsketXpCwjYvJQYTxwW9CuWbNm8bitSFrGS2w6CbbB1WmalNpdquhwGbg0jIkcJyUBrfOF0w++qUXh9J5Y4bwvLi7fUeXvMuO05DyS01/gbRsKRETv3fNesEk8GtXS3fErKQhhPE+CWw0D480Ws3HVy37kJqbUTw6BE8U09AjsIyOEDYepTsBj19GN1Rs/wDIKHr60mCBmCezYpmCM+0USPvWeYUlsoPrBuiEVQvBhzQiiuY5V2yFSNJNF6Vd2u+mHOAgEzMSTG3iSr4VyfQBWMKGpoJSP7sePzWv0Dpfdjx+abnJBwWcjHBYFCj+glL7sePzWfQOl92PH5pucjHBZyMcFjUKP6CUvux4/NZ9BKX3Y8fmm5yMcFnIxwWCKL6BUvuh4/Ne/QOl92PH5pucjHBZyMcFgUKYaEUx+7Hj81n0JpxGoPH5ps8jHBZyMcFqCKI6BUvuh4/NdGaEUxspgd/zTZ5GOCzkY4LGoVbND2jINy4ZorhGirGOadQc0yNuRmZ2q/8AIxwWzbcBCkY5WFLVCmLwBeom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1004888"/>
            <a:ext cx="164782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data:image/jpeg;base64,/9j/4AAQSkZJRgABAQAAAQABAAD/2wCEAAkGBxQSEhUUExQWFRUXFBcWFxQXFh0VFBoXFhUWFhgXGBcaHCggGBwlHBQUITEiJSkrLi4uFx8zODMsNygtLisBCgoKDg0OGhAQGiwcHCQsLCwsLCwsLCwsLCwsLCwsLCwsLCwtLCwsLCwsLCwsLCwsLSwsLCwsLCwsNzc3LCwsK//AABEIALAAigMBIgACEQEDEQH/xAAcAAACAgMBAQAAAAAAAAAAAAAFBwQGAAIDAQj/xABCEAABAwICBQgGBgoDAQAAAAABAAIRAwQFIQYSMUFRFCIyYXGRobEHE3KBwdEWIyRTc8IzNEJDUmKCsuHwkqLxFf/EABkBAAMBAQEAAAAAAAAAAAAAAAECAwAEBf/EACQRAAICAgEEAwEBAQAAAAAAAAABAhEhMQMTMkFhEiJRFHEE/9oADAMBAAIRAxEAPwB4rk+sAsrugJfaVVA+qCdzI/7FLOXxVhSsvvKws5WErNULZsKPX9D/AAGjywLOVhLVkFddcRJgADet1/Qen7GLysLOWBKq60joUmkk6xH7LczwUR+lzQJFM6seOxHrP8F+K/RwcsCzlgSbttNAY1qe7rBnsR6yx6m5suBZEDPMSetZ8zXgyin5GNywLOWBUqhcNdm0g9i766X+j0N0vZbuWBZywKqhbF0Lf0ejdL2WjlYWzbgFVif8Lo10GeGfcsv+i3o3T9lpBXqiWNXWClrpJEe96KW2Pn633fEpkXvRKWWkZ+t93xKny9o0dkXXWzHKM0rWpW1Glx2AErkZSzpeYg2iJJz3Dj/hVfEdIDWlgcQCJy4hALvEnVqheTt3bhwCg1H96vHirZGXLeg3/wDQpMnmAmMju7Vvh+NaxgxGZOWc5FV1zcpXtudUwd8Kj41Qim7LfUv2etPrMmtkAdXwcQ7szRyncUxm0gzqk57QZGwnKNyW91UJg74h3tDKfeAO5EaN2S0ZnmtjuJmPc7wU5cZRTLjX+qc1zQ4Axzm/xZ7uGQ70bs8XqAnW5wBG6HRkD4qqYTi4IYZiAdbuifLuVktMQY6nrAZjWDs53kTPcVFqikWWi1u21BLSCF2ce9VzCqjem10fxN3Ts2bkcp1JGSSiqdkoEZLeqea7sK4By6PPNd2HyRW0B6D+DHmhFEKwbohFV6BzEa96JSx0jP13u+JTOveiUrtJv03uHmVPl7QrZBDkB03uCKAA/adBPUAjrG/7tQPTQTb7Jhwz4e9c8O5DS7WURrlsXyuYO5SbK1NRwaN67HSycqNGuMT4L2u0FNnRzQK3NKasuJGcO9+Sn3HoytnjmazOwz8FzvnjZ0dGVCTqZid+/wCC2tbkNPujvyPmmfceiJ+fq6wPU4eGSq916PLum6HUyRO0ZjvTLkixHxyRW6NYiYmDkUYwnEHarwTnGXdCZei/o7BpxWZGzaM1Y7TQC1p7GzJJPYYy7MlOXKn4KKDXkUeD4yaVzDjLXZEe6PNX/DroSWzkANUb4Q/0h6DtY5tzQ5oH6Ru7LY4IRo7fF9aWjWZEGJMEcUjpq0NFtOi8U3Ls52R7FBp1F3D8vclW0Vei2YN0QiqFYN0Qiq7zmI170SldpN+m/p+JTRveiUqNLXxX/p+JU+XtDHZDa9DNKs7Z/u81JZVQrS2rFuB/E4DzK54L7IaWEykIngx54zG3ehpUuzdDhkuuejnjseOi1bmAEzP+7uxWWjVgpbaM4gW6ue73Jh2x1xI2rz5LJ3xdoKtfK7NIhQKLSFNYMkBZI6tK9cVzWxKIlEHF7cVKNRm3WY4eCVeiNqKduBv1nA5Z81xEHshN1xySyt6YY6q2IivVjsLiZRi8BonMcu7HKI10qUxFbQ3guWDdEIqhWDdEIqu85yNe9EpR6ZH68ex+YpuXvRKT2mx+0D2PzOScnaFAllVDtJaD6lGWjWFMhz4IyacpI2xKmtVY5c9lV7wZkwRtBHAqUI5tGm8UCCiOHUJzUa7EulogHOPgi9rT1WCVWcsEorJZNHOkOAITMwy8EZEd8pEVcYeJDDC7YdjFxPNdu2udA8SueXE3kvHkSwfQTcQA2ojQuQ4L5+o6eXFMw5rXAfzSe8FWjR/0iNqOAc0tPWZ7kj42h+pFjbNUBYKoVHvNKAxpcTDdonqVbqek54OrSomoTvmEFFsLaQ26oyS7xKnq1qgiOeT3mZUKhpFf1YNRmo0kEasOynfElTMYrudU1nZEgSOzL4LVRk8GlJ6l0Xg70IFRSbSpmO0eaK2YY2DdEIqhWDdEIqu4gRr3Yk3py77QPY/M5OS96JSa08/WB7H5nJJ6MAqbpVYvW6pI/mKs9JCr60Gs7W2T3E7D2blODpgkrQH1YIlGLYesyQa5kHOJCn4XdargnllCx2S7nACdk+5c6GjDXwCXNd15eeSu9hcMe0EbYRFjAdwnsUOpJFummVbSHR6k6nTDC2mWMiXHXe7aecWCJkqp4Dblty2cxrAducb0wsegMPZA3Kq2lKSCNoKMZOnYJRVjV0m0ebWs2hnNdln1Ql1R9H5dWBdUOoCJbtJE7NbYOGxOPCxr2zJ4DwC51LQdIZHfCkpuOirgpbK3o7oW2jW9c2q9onKkHE0oiMw7f2QouPiLipnv8IBV4t6uSoOkNT7RUz3jyWTbeQtUiGAApNmBrN9oeaiNcpdk3njtCZbFYy8G6IRVCsG6IRVdpEjXvRKTGnzvtAH8n5nJz3vRKSvpA/WW/hj+5yWejAOm6FtcUdcZEB0b8wRwK4MKkMXO8BK5i9k9kOcGgExzT8FDpOzVlx9mtRPVDu7/ANVXpq0XcSclTLTgl7EAlXeyuwBmlfZ1IhWOwvxkJUZwKwkTtLrwCmgWGPpw0+sGsCJB8V10gvmOaRrTAhU8gzwTQhaFnKmfTWj9+x9Fo1geau7asEtO7YepfPuBaRVaJA1yWtcDq7t2XYnRh2klC4a1wIa6ILTlHUoz43Fl4TUg0a4E+8pdXlfXe928uPnCtGLXnq6TzOcZZ8clSKFWZzlCKNJklim2h5zfaHmoNMqda9NvtDzTrYPAzcG6IRVCsG6IRVdhEjXvRKSnpCP2lv4Y/ucnXe7Ckp6Qv1lv4f5nJZaMVxhhSaZUYZrtTKgwo8xO5aym6c5BbHGQqnqEGDkcslLxe99Y7+UbB8UdxvDBVo0q9Mc71YDh/FA81SP0q/Ij+2itMqQupuDuUXPfkV44qjQhj6hK6W9u55hrS49i9YzJTLPEnUujl2gHzQv8NjyRnWNVmeo4dq6Wt8+mREjPZsRm1x2pUydqkbxAHwXXGrdrfVvLQCc4AjZmp/LNND/HFo9GM3FYhjwSOvaAi1nS1RAPX1KuYZiH1jpznfwVkonLbkVOWCkck6kVNsnc9vtDzQ1r1Nsnc9ntN8wlWxhqYN0QiqFYN0Qiq7CZGvdhSU9IY+0t/D/M5Ou96JSN9JdzqXLePq/zuSyVoDATFAxO9gardp2nqUOtdvO+B1KI4oR485Fc8YNArLo7igDTRqHImWk8TtCrrQvQmlFSVCxk07D2M4VmXNVec2DCK2OLuZzX85niOwra/t2uGuwyD/uaRNxwxnTygfRqxuC0fmVocitgmoUN4BWaxwLgIBGRzz+C0xq/dcPL/wBlrcuoD/JQ5jxAGczuAjsOa7Nqwx4H7eX9Iz+ASVmxrxRAtakOlWmyxEtABzVTZtRm3BEb8u7tR5FZoOix0MRYd/ei2HVWmoyCDz2+ap9SmP8AAU7Aj9fRg/vWSOrWCko5K/IfuDdEIqhWDdEIqukUjXvRKQ3pSH2pn4X53p9Xo5qQ/pRb9qZ+EP73LCz0URxWjl0qBc3IsketXpCwjYvJQYTxwW9CuWbNm8bitSFrGS2w6CbbB1WmalNpdquhwGbg0jIkcJyUBrfOF0w++qUXh9J5Y4bwvLi7fUeXvMuO05DyS01/gbRsKRETv3fNesEk8GtXS3fErKQhhPE+CWw0D480Ws3HVy37kJqbUTw6BE8U09AjsIyOEDYepTsBj19GN1Rs/wDIKHr60mCBmCezYpmCM+0USPvWeYUlsoPrBuiEVQvBhzQiiuY5V2yFSNJNF6Vd2u+mHOAgEzMSTG3iSr4VyfQBWMKGpoJSP7sePzWv0Dpfdjx+abnJBwWcjHBYFCj+glL7sePzWfQOl92PH5pucjHBZyMcFjUKP6CUvux4/NZ9BKX3Y8fmm5yMcFnIxwWCKL6BUvuh4/Ne/QOl92PH5pucjHBZyMcFgUKYaEUx+7Hj81n0JpxGoPH5ps8jHBZyMcFqCKI6BUvuh4/NdGaEUxspgd/zTZ5GOCzkY4LGoVbND2jINy4ZorhGirGOadQc0yNuRmZ2q/8AIxwWzbcBCkY5WFLVCmLwBeom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90500" y="397256"/>
            <a:ext cx="79819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sz="3600" b="1" i="1" dirty="0" smtClean="0">
                <a:latin typeface="Comic Sans MS" panose="030F0702030302020204" pitchFamily="66" charset="0"/>
              </a:rPr>
              <a:t>   ugyanez démon nélkül???</a:t>
            </a:r>
            <a:endParaRPr lang="hu-HU" sz="3600" b="1" i="1" dirty="0">
              <a:latin typeface="Comic Sans MS" panose="030F0702030302020204" pitchFamily="66" charset="0"/>
            </a:endParaRPr>
          </a:p>
        </p:txBody>
      </p:sp>
      <p:grpSp>
        <p:nvGrpSpPr>
          <p:cNvPr id="8" name="Csoportba foglalás 7"/>
          <p:cNvGrpSpPr/>
          <p:nvPr/>
        </p:nvGrpSpPr>
        <p:grpSpPr>
          <a:xfrm>
            <a:off x="35496" y="1449769"/>
            <a:ext cx="9093695" cy="2843327"/>
            <a:chOff x="35496" y="1449769"/>
            <a:chExt cx="9093695" cy="2843327"/>
          </a:xfrm>
        </p:grpSpPr>
        <p:pic>
          <p:nvPicPr>
            <p:cNvPr id="2054" name="Picture 6" descr="Marian Smoluchowsk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1449769"/>
              <a:ext cx="1774825" cy="2267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Smoluchowski dem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5924" y="2222326"/>
              <a:ext cx="7443267" cy="2070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Szövegdoboz 3"/>
            <p:cNvSpPr txBox="1"/>
            <p:nvPr/>
          </p:nvSpPr>
          <p:spPr>
            <a:xfrm>
              <a:off x="1979712" y="1527175"/>
              <a:ext cx="48245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err="1" smtClean="0"/>
                <a:t>Smoluchowski</a:t>
              </a:r>
              <a:r>
                <a:rPr lang="hu-HU" sz="2400" dirty="0" smtClean="0"/>
                <a:t>: az első démonűző</a:t>
              </a:r>
              <a:endParaRPr lang="hu-HU" sz="2400" dirty="0"/>
            </a:p>
          </p:txBody>
        </p:sp>
      </p:grpSp>
      <p:sp>
        <p:nvSpPr>
          <p:cNvPr id="5" name="Szövegdoboz 4"/>
          <p:cNvSpPr txBox="1"/>
          <p:nvPr/>
        </p:nvSpPr>
        <p:spPr>
          <a:xfrm>
            <a:off x="827584" y="4758243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Ha a rugó kemény, nem nyílik,</a:t>
            </a:r>
          </a:p>
          <a:p>
            <a:r>
              <a:rPr lang="hu-HU" sz="2400" b="1" i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ha a rugó lágy, mindig nyitva van</a:t>
            </a:r>
            <a:endParaRPr lang="hu-HU" sz="2400" b="1" i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5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xQREBQUEhQWFRUXFRcWFhUVGSAXFxUWGBQZFxgUFRUYHSggGRomGxUVITEhJiorLi4uHSA0ODMsNygtMisBCgoKBQUFDgUFDisZExkrKysrKysrKysrKysrKysrKysrKysrKysrKysrKysrKysrKysrKysrKysrKysrKysrK//AABEIALoBDwMBIgACEQEDEQH/xAAbAAACAwEBAQAAAAAAAAAAAAAABQIEBgMBB//EAFgQAAIBAwEDBAkOCwQHCQEAAAECAwAEERIFEyEGMVGTFBUWIkFUkdHSIzIzQlJTYXFzdJKxtMEkNGNygaGksrPT1DVig5QlQ4KiwsPEB0RkhIWlxeTwZf/EABQBAQAAAAAAAAAAAAAAAAAAAAD/xAAUEQEAAAAAAAAAAAAAAAAAAAAA/9oADAMBAAIRAxEAPwD7jRRRQFFFFAVF1yCMkZGMjnHwj4alWX23ygmjnEESBZGOIBIjuLghAzYZCEiQZ4szEjB73mDBHZuy8Sm3uJ5ZdAEiq75FwhyokcEZ1qwIKoQnFG0jUAJ7L2Shu5GjklVIHwESVyjO66nVwzEYBYd4oAHAnPDEDs9Nqxb2RyI+PY4ibDwsOAnLjis44977TiCM5q/yamYB4N2oSHCLKgKo7AkMuhyWDDAycsDnnzmgp8sBllHHhb3DrgkYdXtwrDHhGs+WtPWZ5VezJ81uf1zWg++tNQFFFFAUUUUBRRRQFFFFAUUUUBRRRQFFFLtu7QeCLWkZk77DHjiNcEmRgoLEDGMKCckcwyQC/lHbMji438qRqFSRVbSsalsG4UHvSV1ZbeBl0rwAI41ttbIiRIgjMJZJEjEgkYSSbxgZHIRlEh06nx60YzggYrlszb0t2EjWRF3ymWOcIYma2wvfRQysxLliwBPAKAxHFQ3seyU2bMrWyaxMVjWEli0eFBfcuSVRcIXZWxqYZLcwoNNs+03MSRhnfSMapGLu3wsx5zViiigKKKKAooooCiiigKKKKAopJtLlGkDsrRuQpCl9cMaaigfSDNMhJ0kHmqn3axe9nr7X+poNPWc5dbEkvLYRxLCza1J3w9rght2+ht25zjWFJAJxxrk3LeAc64/x7X+prlcctYGRlBKFlIDLPa6lJGNQ/COcc9Avsr+W0n3DiCKWVYQgEjzxxpGm730rMFkklyYUOrSCN332c1Y2Ftkpc3Gss6kksIwJGDq5j1NbxlpIzpjB9bghl9sGJX2O1bVAA7alBB3SS2sURYHOt1W41SMTxOtmBPHGaZ33KqznXTNDHKvOBJLZuM9OGuKDvyinWR4nRgyNaTsrKchlM1mwIPhBFausHebciuWYRLpEVpNwDRuoDPDpCmGR1GN0eGQRw4caaw8tI3UMsTYYAjM1upwRkZUz5HxEZoNPRWb7r097PX238+vBywj96br7X+ooNLRWd7rF95frrX+pqJ5Xp70/XWv9TQaSisz3Zxe9t19r/U082beiaMOFZeLKVbGpWRyjA6SR65TzEigtUUUUBRRRQFFVNp3u5QNoaQllRUTSCSxwOLkD4eekfdpF7j9otf6ig09FZc8tovcHr7X+pqPd3B7n9otP6mgzybFnsBLNLHaxxb+OZ5IXZCkccmfUbbQqKwQuCdRZgWHfZC1a2zt2WSOCXXHGzMzxplVMLqu70tLK6h5czKdGAGQSAasqx8vtvQy3G+D6TpCg72yZ48Ek7pnuSE1Z497k4HHgMX7LlZaxIVROBJLFrm1ZnJ4FnZroljgAcfAAOYUGmsNppMSq6gygEo6lGweZhqHfLwPfLkfDV2sXZcqLOEsYYIYyxyxSa0TUeltM/HnNW+7eHoT9NzbfzqDU0VmBy0iPvf8Ambf+bXvdlH7lf0XFv/OoNNRWY7s4/cD/ADFt/Po7tIvcftFt/UUGnorMd2sXuP2i1/qKu7I5RpcSiNY2GUdg2uKRO8MYZcwyvhvVUOCOagdUUUUGYQZv2z4yR+wRmtJul6B5KzcP48/zz/42PzVp6DmmkkgacjgcY4HoPRXTFZTYfIOC0nu5o5Z9V1JvH7/TpOt3wpUAkZkb12eGP0t22S/tbu4Xqm/fiY0DPFGmlosZxzXRPykaH9wJXm4vB/rrc/BuHX/e35+qgocrrd2A3cbPmGePvBnDOE056BlTxp/uF9yPIKXtJdjmjt3+OV4/+U9ei8uR662U/JzBv31Sgv7hfcr5BRuF9yvkFLhtWT21ncKOnMLDyLMT+qhtvRjgyXCn5vKw+kiEfroGHY6e5XyCvdwvuV8gpe3KG2Hr5kj+VO6/iYq3a7Qil9jljf8AMcN9RoKPKmJewLvgPxabwfkmqXJn8XPy9z9qlqXKcfgN183m/hNUOTH4ufl7n7VLQNqKKRXfK60WF5I54ZWCM6RxyKWlIXKonHiW4AfHQPaKrWF6sya0zzkFSMMjDnR18DDoqzQLNuf6gdNxH9TH7q58lowbG14D8Xh8H5Ja6ba57f5wn7j1Hkp+IWnzaH+EtAy3S9A8lTArM8sYNou9r2vkjRRLm41gZZMrjGVPe415AweIwaaTTXQY6YYHXJwTMyNjPDK7kjP+1QMqKVPtGZPX2/DpWVD++VqhNyvSM+qRMnwtNbD67jNBozWZ5BH8HOSx72A98xbi1nAzHLE85Yn4ya6W3LK3kZUUSkudI0IZVBPumg1qo+EkAdNcuQHsDfALYfsFtQaYoOgV5ul6B5KnRQQ3S+5Hko3S+5HkqdFBDdL0DyVmrRcbWfHvUv7tlWorNQD/AEs3yMnl/BfNQaWiiigyyH8Ob59j/wBqU1qayM6O11KImVZOzCUZ1LqD2riGWQMpI4nwiuxsdpcNU6MfDu2WFT/stbSsPpUGoorMdrpyPVUlb5O9dc/RWMVCS2RVO8sZ3A4lpJY5VAHOSZbjOKDTySqoyxA+M4+uqE237VDhrmBT0GVAfITSfknHbXEersBYHHPqtxGr8SNcbae+U4yOOcEZrTxxKvrQB8QxQL+39ufWya/k1aT9xTXg26h9bHcH/wAvKv63QCmlFArbasntbS4b4fUl/flB/VXvZlwfW2wHykqr+4HpnRQKxLeHnit0+Heu/wCrdL9dVLzYss3svYbDoa1Mh8rS4/VT+igxe3+TAjtLiQTSJoglbdw4hibETd68ajvl+DNP+TQxC4/8RdfrupT99HKz8Qu/m038Jqlyf9if5xcfaJKBmazsVteWtqFRoZjDCFVBGyvKY0wFDGXCs2kDJ4DNaKigWbJsWV5J5cCWUKGRT3iKudKD3bDUcueJ+AAAM6KKBZtr11t84X9Ubn7qQbF2DLLa2zre3CKbaH1IaRGuIlHAoqyeDPFzz0/2z6+2+cD+DLUeSn4hafNof4S0CxeTUwOd+HHQ5ufrN2R+qvW2G3htLSX4Xkf6mif6609FBmY9lpHx7WQZ/I7o/rdUqG0dvi1EZ7BmXVIE0IiPIVIOTEkDsWK8GI9yG8OK1NeYoK5uQ0JkAYAoWAZWRubPfI4DKfgIBpJyJj0xyjoMA8lhbD7qe3w9Sf8AMb900n5JnvZT0mE/scHmoH9FFFAUUUUBWai/tNj+cn6DBC3/AAitLWci/tBvlD9lSg0dFFFBkJL2OG+dpZEjXslu+kYIuewLcAZY4zxNOu6ay8btuuT0q6S7GQyO4aVS5DNokZQSEVAcA4zpVR+io9pl99uOufz0HndJZ+N2/XJ6VejlFaeNW/Wp6VHaVffbjrn89edpE98n65/PQTXb1qea5g61PPUu3dt4xD1i+euJ2Enu5utbz0dok8Eko/28/Xmg6Hb1r4zB1qeeonlFaeNW/Wp6VQ7Rj36b6S+hUhsY+MT/AEl9Cg8PKWz8btuuT0q87p7Lxu265PSqfag+M3H0l9CjtQfGbj6S+hQR7prLxu265PSr3uks/G7frk9Kve1B8YuPpj7lr07HHhln61h9RoFfKfbts9jdKlzAzNbzBVWVSSTEwAAB4kmmmwfY3+cXH2h6j2kT3yfrn89W7CyWFNCasambLMWJZ2LsSzcTxY0FmiiigKKKKBTt843B6Jx/Dkqhye5RWaWdupu7cFYIgQZkBBEajBGqnl/YrMoDahhgwKsVYMOYgjj4TVXtMvvtx1z+egj3S2fjdv1yelXo5R2njVv1qelXvaVffbjrn89HaVffZ+ufz0Ho5QWvjMHWp56mNt23jEPWL565HYae+T9a3nrztDH7uXrDQTk21akEG4g4gj2RfPWd5G7bgWI7yaOM6YARI6qdSW8aPgE8wZSM8xxT7tGvglmH+0PvWvRsX8vP9JfQoPTyks/G7frk9Ko909l43bdcnpVLtQfGbj6S+hXvag+M3H0l9Cgh3T2Xjdt1yelXo5S2fjdv1yelUu1B8YuPpL6Ne9qOmac/4hH7uKCI5R2njVv1qelSrZ10kt67xurrv2XUjBhkWcJxkcPbU2OxV99n65/PU7bZCI6vqkYqCBrkZgNXAnBOM8KBhRRRQFFFFAUUn5R3NxEgkh3YRcmYshkZUA9eiK66gOJIznHNk8DT2mlzHDJcm607sGUxRxpJEY0XLKNWl2ZgGOda4JHOAchpKKX7FS4Ef4UyM+okbsYCpwwrH27Dj3wCjm4cMlhQFFZeS+lnedg72wtxrRHT14771aYe2jbduoRTkDLHvioR5sm8M0KyNG0TEcUfnU/GOceEHhw8A5qC5RRRQFFFFAUUUUBRRRQFFFFAUUUUBRUJc6TpxqwdOeIzjhkDwZrO2L3k+Y5ZY4WRxvTCmHHe5UR70urRsSDrIBwGXSDkqGlorObM7L7JZGnWSKJisjPGFd9a60ChCBlQygvwBwRozxrR0BRRWV5Pl8WMjSyu00GuTU5Ks26VsheYcSTwFBqqKKKAooooCiiigKKKKAqvf3iQxtJIdKKMk4J8OBgDiTkgYqxXjDPPQIBymRiybpyxChEzGxlL6sJ3jsF4IzHVjCgk4waVS7Mmt1HZMhlstOZIEIxCQxwmtyHlt9JUFSSSVHe6W0BJeWj211cCKG7SFN7LEsMYdTPJ6o06SgLpUEEGJmcMOGABprR7a2xvrcBFDKJYszZzHvY5Vf1JPXTKjJqb1oKq2G6A1NvMrorqcqyhlPSCMg8fgNdKX7D2mtzBHIpTLIpdUYOEYqCUJHhByKYUGc2xaTGS60RFxNapErBlUKy7/OoMc/61eYGtBCuFAPgAH6qnRQFFFFAUUUUBRRRQFFFFAUUUUBRRRQI9ocpo4nZQryFGCvpKjDHThFDsDI51LgIDxOOeqF9BPduZ7KTcaV0pKRkXelshXQgjsfi4D41EsSpC+ycf+0SxYpFPbxyG5RyiTQqsjQpIuHdomRt4uAO9wCebUuSa85ObX3OqARzkjdiGGRQkpO7y7KrNiODvSRqbgRIoGFUUDbkzPH6pENe/Qq1xvCGkZ2BUSM6Eqc7sgAHvQAMKABTyspyZ2wu+lhcxoWdpUXVxLNK4cIzBTKC6M2QoxnHEaSdXQVtpWKzxPE+rS4wSjFGHhBV1IIIPhFIhsN5hFDOqCG3I0tH3rTBRhAAuN0gXAZR648Bhcg6aigKKKKAooooCiiigKKKKCnc7WgibTJNEjYzpd1U4PMcE5rmNuW3jEPWL56SyqXvJEDsga5wxTAJC2MbgZIPDJzTTtEPfpvKvoUFDbm0d4UEM8Jjw2tRcCFmbvdAMiqzKmNedOGzp44zmvsnZVpGra5YTqKkLG+lYymvDqxcuZCJWVpCcsABgAYqvsLaVjeSTRxXMrNC+hw50AklgNB0jUMxvzdHxU+7n4j7aXrG89BVt7W0jmWbsgFlUquuYNgNzgux1uOA4MxHAHGQKYnblsOe4h6xfPXDudi91L1reevRyfj93N1r+eg6HlDaeNQdanpVHuks/G7frk9KgbDT3yfrn89S7TjwSzj/FY/XQQ7pbPxu365PSqQ5RWnjVv1qelR2o/L3H0x6NUNr2DRqCk8uSW9cQRhYnfmAHhQUDDugtfGYOtTz172+tfGYOtTz0r21s941XdzyBmZhl8MAFieTmAX3GOfw1x2ts2QQxmO4kR3ZBqbS4UEZPe4GebHPQO+3lt4xD1i+ersMyuoZGDKeZlOQfiI56yL2zdqzc76US9h77nXSH3GvmK82fBTzkz+Ln5e5+1S0DWiiigKKKKDlc3KRKWkdUUc7OQqjJwMk8OeqY29a+MwdannqO3eIhHTcR/qy33Uu2Fs0zWsEjzzFnhjdjleLMgJ4aOHE0DC721Fu33Vxb7zS2jVIunXg6dWDnTnGcVnILNJZEkmnhDKVO8M4mlbSyvhB3sUALKM6FOR4RTa+s7eEoJrpozI2hBJIi63PMq5UZPwCrfc/H4Wl+mR9VBSudn2bqVEwRTkFVlBjwecbly0f+7TC22jaxRpGJ4tKKFGqUMcKMDLM2SeHOeJrn3Oxe6l6xvPQOT0Xuputfz0HY7ftR/wB5g61PPUTyjtPGrfrU9Ko9okHt5uufz0l5IW7zwlpppC2IjlHdQN5bxykYLnmMh49GKB13S2fjdv1yelXo5R2fjVv1yelUjsjonnH+J5xUTsf8vP8ATHo0Eu6C08ag61PSr3t9a+Mwdannrn2l/Lz/AEl9GvO0g9+m+kvoUHbt7beMwdavnrta7RhlOI5Y3OMkI4Y46cA83EVT7Rj36b6S+jSrZkZTaZQszhYptJbGQG7DYjIA4ZyaDV0VzuJ1jUu7BVUEszHAAHOSTzClq8pbUsVEoLAAlcNqAOQCRjIB0nB8ODQLofx5/nmP/bIz91aYsMgZ4nmHT8VYztkvZurDbvf73eY73HYe506fX6tWPa4x4aJ7eF7rftdXTjSyGPTIgVGOrETQIjJxC5yTqAGckAgNLFsW3TeaYIRvW1yYjUbx+PfPw748TxPSemuB2DZpxEEMfwqqxnyril4SyxxSaT5SO4m/fDV5GNnocraYPStjJnyiGg6XEFinrrkx/ALySMeQSgVzW6svaX5/Rdbw/wC8zZq5Fti3X1sUy/FZzj6oq690MXubj/K3H8qgXNcpzrfXRH9yJJP+mY14NosPWz3TH+/ZOR5ViQUzHKCL3M/+Wn/lVLt7F0S/pglH1x0Cvs+99ou8HR2Nuyf0yXS/VRNc3Mkf4TAsOGfRhw7OOxZtRZRkJg9DNn4Kadvoel+qk9CqO1trwuqgM3Avzo454ZF8K9LCgs8o/WR/nSfZZqhtlsQwfKJ+qNj91Vdq7UikWMKWOGYt3j8xt5U9zx751rjtDaKSi0jXVq3ozlHUcLeXPfMoHg6aDs6/6EI//n4/Zqv8mPxc/L3P2qWqMxxsRj/4A/ZqvcmfYGHRcXX2uWgbUmn22d8FiieWJWZZpUGoI4U4RVHFyCMMRwU4HPnS5pBLsiZJFW3mMVuzMzqoUvGSrHEW8Rl3bOQSuMqeY4OADG12okkm70yK2kuA6FcqCASM9BYeWr1LLPZJSYSvPLMwRkAkEYADMrH2KNcnKLz/AA17fbftoWKyTKpBAbw6S2NKsRzMdS4B4nI6aDzbXrrb5wv7j0m2fykt7SysUkkXeyQW6xwg5kfUijUE59I4kn4DznAqxtzbUZWMxh5CkqOURCGIBwcF8LzHwmobIvIRYwQTI7aYIkdNxI4yqAEd6hBwRzigq8o7Ox2g8DTxXMhgctHpgnUcSpKsRGAVJRfD4Kv3miVtW4vNRxxjd4Acc2RvUHlFXe6CL3Nx/lZ/5VHdDD7m4/ys/wDKoFojl9pFfr+dNCw/35XNeG0vvaSSj4JJYB+7avTUbdh/Kj44JR9cdHb6D3TdXJ6NAvtbbaIZS80AQHvwymVmXwhWVYgrfDg/Ea5cgD6g3xW32C2plNt+DS3fPzH/AFUnR+ZS/kKmIpB0G3HksLag01FFFAUUUUBWZtx/pd/kZT9kH3VpqzUP9qMf7rp5Y7d/+Ggt8qC27h0KHPZEJ3ZOA+ltWM8wIxqGeGVHNz1W2BYSiRHcTARxypquWR5pDLIj8d0xUImjAyc98cAAcZ7RMtzIRbkKLdtWojvZZwPYc4OEAJDMOILAA5VhTfZ16s0YdcjOQVPrkYHDIwHMysCD8VBnbeFTtN30jXv2XXjvtAsYG0aufTl846a1dZe1/tCT5y5/YLYVqKAooooCiiigKKKKApbt094vxyfZ5aZUs2/6xfjk+zy0HLb/AASH4Gk/VaT1DaC/iI/LAfskwrpyiGVj/Ok+yz15f+ttG6Joz5YnX/ioF8pzsI/Ds4/Zaa8nh6k/zi5+0yUnY/6A/wDTf+lpzsD2N/nFx9oegZUUUUBWEs7SeSN13cjajeR966divvbiT1SdGO81rzEBT8BwTW7pVyZ9gPy919rloOPKC3Vo7eOQCRTMgYOAwbTG7d8DwPFc1Y5MDFja/N4f4a1Db59g+X/5UldeTYxZW3yEX8NaBjRRRQFFFFBwvvYpPzG/dNJ+SY4TfC0J/Y4B91PJ1yrDpBHlFZ7kTJqiJ6Utm8tpF5qDSUUUUBRRRQFZuL+0W+UP2WPzVpKzkP4+/wAsR+yRH76C3DyagQYXfAceAuJgOJyeG86STVvZuy47fXuww3ja3LO8hZtIXJMjE50qo/QKu0UGbvdjTGeR0CENIJFbevE6+oRxMp0IQQd0DUDs+5BA1AE8w7Lkycc+MxU32zO6rGI2VWeVUyy6gAQScLkZPDpqutpILiGR3VyqzKzABAEfdnSF1EltUanPRq+DIL+w7nVo1rqxq09kvnTnGcbnmyakbK7yBrUEgkDshskDGSAYPBkeUU0aM9liQFQhhZH4jLMJFMWB/dBm+kOfweSr+FxyAroEMiOSR64vGUAHPzLJn9FArNjeZA3oBIJA7I4kDGSAbfmGR5RXOa2vEKhpRl20oDc41MFLYH4Ifaqx/RTiVM3UcildIilRzke2aMqAOfPetx5unPDHu0k1yW7IR3kxZjkDCGGRDnp4svAeHHRQJzaXoIBZcnmBuyM8M8PwPjwqXYV74dP+cb7rSm17CWuLeRCveGQOSR7G6etA90ZFiOegN00bWhLmArglJ1fiQAF0srE9PeucY9tp6MgE72V3kAhck4A7OkGTgnAxbceAJ/RXO42NcOMPGrDOcNfSkZwR4bfoJH6ae30Jae3dMd4z6ySPY2iYYA6dYi/QD8R82vHr3JXBKTo/EgLpwysW6cKxx/e09GQCC92XMwVJkjIZsKr30h1NpY4UG24nSGPxA11utjzsmmURlOHeyXLOvONPBoMc+MU62kmtoGUrlJgxOoABd26tkeHIYjHSQfBXm3E3sIVCCwlhccQB6nOj5OfANOT4cc3HFAol2LctGYzp3ZUoU37BShGkrgQcBjhwp5sa2eOIiTTqMkrnQSVG8lZwASATgMBzVV29dSRxvLFKgCJq3ZXUWI441ahjPAc1OKAooooClfJtcQf41wfLcyH76aUt5Pfi4/Pl/jPQS2zaPIqbvSWSQPhyVVhhlI1KCRwbopNDse5RQq4CqAAOy5eAAwBxi6K1NILYTXETmSRTGxnQxomligd4wBIX58AcceSgqPa3CoZDIoQLqLm6fSFxnVndYxjw11exuwCS6gAZJNy+AOkkw1cuYHewMbad8bcL3rAATBOBVjzAPxBx+iu+2YxLazR5BZ4XTAIGSyEcNRxznw8KBU1jdgZ3gAxnPZBxjpybegbPvfBJkfOP/qmm20kWW2ljYqxeJkZVYDJZCCFJ5ufnNWbaTvF1spfSNRU8C2OOPgzmgzdvb3kih0cMrDKsLrgR4CPwPmrnYbIuI09RSJUbvvU7rSrZHru8swDwxxp3si30WiQvgYj0aQwyEAKqhYH1wTSCQefw132MrJbwrIV1rGivgjGoKAebA5+gCgS9hXh8Cn/zr/da1BLG6YAgKQRkEX8uCD4Ri3xTjY1uUt924A76UAAjOgyuU1Ee3KFcnpzXTYqGO2hSQjUsaKeI4YUDGRwzw8HCgSjZ137kf5+X+mot7S5dQylSp5mF5IwPxHscU12Em6hCOVBDykAEHvTM7IWI52KlST0k17sGPdW6RsVGjUqqCDpjDHdIT4SsehSekGgWLY3Rzh14HBxcscHoPqPPXbZeypkmDyaMamdjvGkdmMaRjnjUABUH/wCNWbCFkjmVWVMzSPGTh8B31ksARnLM+BngCvxV02LdO5nWRlcxTBAyrpyDBFJxGTxzIR+igZ0UUUHC8so5l0SxpIuQdMih1yOY4YYzVIcm7PxS36lPRppRQLRsC1HNbQdUnmqY2LbD/u8PVr5qv0UC9tiWx57eE/HGvmqJ5P2ni0HVJ6NMqKBZ3O2nitv1SejXnc5aeK2/Up6NNKKBX3OWnitv1SejUl2BajmtoB8USeamVFBQ7S23i8PVr5qDsS28Xh6tfNV+igXrsO2BBFvCCDkERrkEcxBxz0woooCiiigo7WvjEoCAPK50RIeYtz6mPgRRlmPQOGSQDS2KGt37GlYvnVJFKQF3mW1SIQuAHVmJAxxUjnKsazH/AGi3DpcwlGZTumGVJBwXyRkeA6V8g6KS7FvpXu7cPI7ATIQGYkA5xniefDEfETQfXKVtyctCSTa25JJJJiTJJOSSdPEkknNNKKBYOTtoOa1t+qT0amNh2w5reHq181MKKCidjW/vEPVr5qgdgWvi0HVJ5qY0UCzuetPFbfqk9GvO5y08Vt+qT0aaUUCvucs/FbfqU9GvRydtPFbfqk9GmdFBQGxLbxeHq181HaS28Xh6tfNV+igXnYVt4tB1S+arVrapEumNFRc50ooUZ6cCu1F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23528" y="404664"/>
            <a:ext cx="734481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sz="4000" i="1" dirty="0" smtClean="0">
                <a:solidFill>
                  <a:srgbClr val="002060"/>
                </a:solidFill>
              </a:rPr>
              <a:t>Szilárd gépe: mi van, ha a démon              ki van téve a fizika törvényeinek??</a:t>
            </a:r>
            <a:endParaRPr lang="hu-HU" sz="4000" i="1" dirty="0">
              <a:solidFill>
                <a:srgbClr val="002060"/>
              </a:solidFill>
            </a:endParaRPr>
          </a:p>
        </p:txBody>
      </p:sp>
      <p:sp>
        <p:nvSpPr>
          <p:cNvPr id="4" name="AutoShape 7" descr="data:image/jpeg;base64,/9j/4AAQSkZJRgABAQAAAQABAAD/2wCEAAkGBxQREBQUEhQWFRUXFRcWFhUVGSAXFxUWGBQZFxgUFRUYHSggGRomGxUVITEhJiorLi4uHSA0ODMsNygtMisBCgoKBQUFDgUFDisZExkrKysrKysrKysrKysrKysrKysrKysrKysrKysrKysrKysrKysrKysrKysrKysrKysrK//AABEIALoBDwMBIgACEQEDEQH/xAAbAAACAwEBAQAAAAAAAAAAAAAABQIEBgMBB//EAFgQAAIBAwEDBAkOCwQHCQEAAAECAwAEERIFEyEGMVGTFBUWIkFUkdHSIzIzQlJTYXFzdJKxtMEkNGNygaGksrPT1DVig5QlQ4KiwsPEB0RkhIWlxeTwZf/EABQBAQAAAAAAAAAAAAAAAAAAAAD/xAAUEQEAAAAAAAAAAAAAAAAAAAAA/9oADAMBAAIRAxEAPwD7jRRRQFFFFAVF1yCMkZGMjnHwj4alWX23ygmjnEESBZGOIBIjuLghAzYZCEiQZ4szEjB73mDBHZuy8Sm3uJ5ZdAEiq75FwhyokcEZ1qwIKoQnFG0jUAJ7L2Shu5GjklVIHwESVyjO66nVwzEYBYd4oAHAnPDEDs9Nqxb2RyI+PY4ibDwsOAnLjis44977TiCM5q/yamYB4N2oSHCLKgKo7AkMuhyWDDAycsDnnzmgp8sBllHHhb3DrgkYdXtwrDHhGs+WtPWZ5VezJ81uf1zWg++tNQFFFFAUUUUBRRRQFFFFAUUUUBRRRQFFFLtu7QeCLWkZk77DHjiNcEmRgoLEDGMKCckcwyQC/lHbMji438qRqFSRVbSsalsG4UHvSV1ZbeBl0rwAI41ttbIiRIgjMJZJEjEgkYSSbxgZHIRlEh06nx60YzggYrlszb0t2EjWRF3ymWOcIYma2wvfRQysxLliwBPAKAxHFQ3seyU2bMrWyaxMVjWEli0eFBfcuSVRcIXZWxqYZLcwoNNs+03MSRhnfSMapGLu3wsx5zViiigKKKKAooooCiiigKKKKAopJtLlGkDsrRuQpCl9cMaaigfSDNMhJ0kHmqn3axe9nr7X+poNPWc5dbEkvLYRxLCza1J3w9rght2+ht25zjWFJAJxxrk3LeAc64/x7X+prlcctYGRlBKFlIDLPa6lJGNQ/COcc9Avsr+W0n3DiCKWVYQgEjzxxpGm730rMFkklyYUOrSCN332c1Y2Ftkpc3Gss6kksIwJGDq5j1NbxlpIzpjB9bghl9sGJX2O1bVAA7alBB3SS2sURYHOt1W41SMTxOtmBPHGaZ33KqznXTNDHKvOBJLZuM9OGuKDvyinWR4nRgyNaTsrKchlM1mwIPhBFausHebciuWYRLpEVpNwDRuoDPDpCmGR1GN0eGQRw4caaw8tI3UMsTYYAjM1upwRkZUz5HxEZoNPRWb7r097PX238+vBywj96br7X+ooNLRWd7rF95frrX+pqJ5Xp70/XWv9TQaSisz3Zxe9t19r/U082beiaMOFZeLKVbGpWRyjA6SR65TzEigtUUUUBRRRQFFVNp3u5QNoaQllRUTSCSxwOLkD4eekfdpF7j9otf6ig09FZc8tovcHr7X+pqPd3B7n9otP6mgzybFnsBLNLHaxxb+OZ5IXZCkccmfUbbQqKwQuCdRZgWHfZC1a2zt2WSOCXXHGzMzxplVMLqu70tLK6h5czKdGAGQSAasqx8vtvQy3G+D6TpCg72yZ48Ek7pnuSE1Z497k4HHgMX7LlZaxIVROBJLFrm1ZnJ4FnZroljgAcfAAOYUGmsNppMSq6gygEo6lGweZhqHfLwPfLkfDV2sXZcqLOEsYYIYyxyxSa0TUeltM/HnNW+7eHoT9NzbfzqDU0VmBy0iPvf8Ambf+bXvdlH7lf0XFv/OoNNRWY7s4/cD/ADFt/Po7tIvcftFt/UUGnorMd2sXuP2i1/qKu7I5RpcSiNY2GUdg2uKRO8MYZcwyvhvVUOCOagdUUUUGYQZv2z4yR+wRmtJul6B5KzcP48/zz/42PzVp6DmmkkgacjgcY4HoPRXTFZTYfIOC0nu5o5Z9V1JvH7/TpOt3wpUAkZkb12eGP0t22S/tbu4Xqm/fiY0DPFGmlosZxzXRPykaH9wJXm4vB/rrc/BuHX/e35+qgocrrd2A3cbPmGePvBnDOE056BlTxp/uF9yPIKXtJdjmjt3+OV4/+U9ei8uR662U/JzBv31Sgv7hfcr5BRuF9yvkFLhtWT21ncKOnMLDyLMT+qhtvRjgyXCn5vKw+kiEfroGHY6e5XyCvdwvuV8gpe3KG2Hr5kj+VO6/iYq3a7Qil9jljf8AMcN9RoKPKmJewLvgPxabwfkmqXJn8XPy9z9qlqXKcfgN183m/hNUOTH4ufl7n7VLQNqKKRXfK60WF5I54ZWCM6RxyKWlIXKonHiW4AfHQPaKrWF6sya0zzkFSMMjDnR18DDoqzQLNuf6gdNxH9TH7q58lowbG14D8Xh8H5Ja6ba57f5wn7j1Hkp+IWnzaH+EtAy3S9A8lTArM8sYNou9r2vkjRRLm41gZZMrjGVPe415AweIwaaTTXQY6YYHXJwTMyNjPDK7kjP+1QMqKVPtGZPX2/DpWVD++VqhNyvSM+qRMnwtNbD67jNBozWZ5BH8HOSx72A98xbi1nAzHLE85Yn4ya6W3LK3kZUUSkudI0IZVBPumg1qo+EkAdNcuQHsDfALYfsFtQaYoOgV5ul6B5KnRQQ3S+5Hko3S+5HkqdFBDdL0DyVmrRcbWfHvUv7tlWorNQD/AEs3yMnl/BfNQaWiiigyyH8Ob59j/wBqU1qayM6O11KImVZOzCUZ1LqD2riGWQMpI4nwiuxsdpcNU6MfDu2WFT/stbSsPpUGoorMdrpyPVUlb5O9dc/RWMVCS2RVO8sZ3A4lpJY5VAHOSZbjOKDTySqoyxA+M4+uqE237VDhrmBT0GVAfITSfknHbXEersBYHHPqtxGr8SNcbae+U4yOOcEZrTxxKvrQB8QxQL+39ufWya/k1aT9xTXg26h9bHcH/wAvKv63QCmlFArbasntbS4b4fUl/flB/VXvZlwfW2wHykqr+4HpnRQKxLeHnit0+Heu/wCrdL9dVLzYss3svYbDoa1Mh8rS4/VT+igxe3+TAjtLiQTSJoglbdw4hibETd68ajvl+DNP+TQxC4/8RdfrupT99HKz8Qu/m038Jqlyf9if5xcfaJKBmazsVteWtqFRoZjDCFVBGyvKY0wFDGXCs2kDJ4DNaKigWbJsWV5J5cCWUKGRT3iKudKD3bDUcueJ+AAAM6KKBZtr11t84X9Ubn7qQbF2DLLa2zre3CKbaH1IaRGuIlHAoqyeDPFzz0/2z6+2+cD+DLUeSn4hafNof4S0CxeTUwOd+HHQ5ufrN2R+qvW2G3htLSX4Xkf6mif6609FBmY9lpHx7WQZ/I7o/rdUqG0dvi1EZ7BmXVIE0IiPIVIOTEkDsWK8GI9yG8OK1NeYoK5uQ0JkAYAoWAZWRubPfI4DKfgIBpJyJj0xyjoMA8lhbD7qe3w9Sf8AMb900n5JnvZT0mE/scHmoH9FFFAUUUUBWai/tNj+cn6DBC3/AAitLWci/tBvlD9lSg0dFFFBkJL2OG+dpZEjXslu+kYIuewLcAZY4zxNOu6ay8btuuT0q6S7GQyO4aVS5DNokZQSEVAcA4zpVR+io9pl99uOufz0HndJZ+N2/XJ6VejlFaeNW/Wp6VHaVffbjrn89edpE98n65/PQTXb1qea5g61PPUu3dt4xD1i+euJ2Enu5utbz0dok8Eko/28/Xmg6Hb1r4zB1qeeonlFaeNW/Wp6VQ7Rj36b6S+hUhsY+MT/AEl9Cg8PKWz8btuuT0q87p7Lxu265PSqfag+M3H0l9CjtQfGbj6S+hQR7prLxu265PSr3uks/G7frk9Kve1B8YuPpj7lr07HHhln61h9RoFfKfbts9jdKlzAzNbzBVWVSSTEwAAB4kmmmwfY3+cXH2h6j2kT3yfrn89W7CyWFNCasambLMWJZ2LsSzcTxY0FmiiigKKKKBTt843B6Jx/Dkqhye5RWaWdupu7cFYIgQZkBBEajBGqnl/YrMoDahhgwKsVYMOYgjj4TVXtMvvtx1z+egj3S2fjdv1yelXo5R2njVv1qelXvaVffbjrn89HaVffZ+ufz0Ho5QWvjMHWp56mNt23jEPWL565HYae+T9a3nrztDH7uXrDQTk21akEG4g4gj2RfPWd5G7bgWI7yaOM6YARI6qdSW8aPgE8wZSM8xxT7tGvglmH+0PvWvRsX8vP9JfQoPTyks/G7frk9Ko909l43bdcnpVLtQfGbj6S+hXvag+M3H0l9Cgh3T2Xjdt1yelXo5S2fjdv1yelUu1B8YuPpL6Ne9qOmac/4hH7uKCI5R2njVv1qelSrZ10kt67xurrv2XUjBhkWcJxkcPbU2OxV99n65/PU7bZCI6vqkYqCBrkZgNXAnBOM8KBhRRRQFFFFAUUn5R3NxEgkh3YRcmYshkZUA9eiK66gOJIznHNk8DT2mlzHDJcm607sGUxRxpJEY0XLKNWl2ZgGOda4JHOAchpKKX7FS4Ef4UyM+okbsYCpwwrH27Dj3wCjm4cMlhQFFZeS+lnedg72wtxrRHT14771aYe2jbduoRTkDLHvioR5sm8M0KyNG0TEcUfnU/GOceEHhw8A5qC5RRRQFFFFAUUUUBRRRQFFFFAUUUUBRUJc6TpxqwdOeIzjhkDwZrO2L3k+Y5ZY4WRxvTCmHHe5UR70urRsSDrIBwGXSDkqGlorObM7L7JZGnWSKJisjPGFd9a60ChCBlQygvwBwRozxrR0BRRWV5Pl8WMjSyu00GuTU5Ks26VsheYcSTwFBqqKKKAooooCiiigKKKKAqvf3iQxtJIdKKMk4J8OBgDiTkgYqxXjDPPQIBymRiybpyxChEzGxlL6sJ3jsF4IzHVjCgk4waVS7Mmt1HZMhlstOZIEIxCQxwmtyHlt9JUFSSSVHe6W0BJeWj211cCKG7SFN7LEsMYdTPJ6o06SgLpUEEGJmcMOGABprR7a2xvrcBFDKJYszZzHvY5Vf1JPXTKjJqb1oKq2G6A1NvMrorqcqyhlPSCMg8fgNdKX7D2mtzBHIpTLIpdUYOEYqCUJHhByKYUGc2xaTGS60RFxNapErBlUKy7/OoMc/61eYGtBCuFAPgAH6qnRQFFFFAUUUUBRRRQFFFFAUUUUBRRRQI9ocpo4nZQryFGCvpKjDHThFDsDI51LgIDxOOeqF9BPduZ7KTcaV0pKRkXelshXQgjsfi4D41EsSpC+ycf+0SxYpFPbxyG5RyiTQqsjQpIuHdomRt4uAO9wCebUuSa85ObX3OqARzkjdiGGRQkpO7y7KrNiODvSRqbgRIoGFUUDbkzPH6pENe/Qq1xvCGkZ2BUSM6Eqc7sgAHvQAMKABTyspyZ2wu+lhcxoWdpUXVxLNK4cIzBTKC6M2QoxnHEaSdXQVtpWKzxPE+rS4wSjFGHhBV1IIIPhFIhsN5hFDOqCG3I0tH3rTBRhAAuN0gXAZR648Bhcg6aigKKKKAooooCiiigKKKKCnc7WgibTJNEjYzpd1U4PMcE5rmNuW3jEPWL56SyqXvJEDsga5wxTAJC2MbgZIPDJzTTtEPfpvKvoUFDbm0d4UEM8Jjw2tRcCFmbvdAMiqzKmNedOGzp44zmvsnZVpGra5YTqKkLG+lYymvDqxcuZCJWVpCcsABgAYqvsLaVjeSTRxXMrNC+hw50AklgNB0jUMxvzdHxU+7n4j7aXrG89BVt7W0jmWbsgFlUquuYNgNzgux1uOA4MxHAHGQKYnblsOe4h6xfPXDudi91L1reevRyfj93N1r+eg6HlDaeNQdanpVHuks/G7frk9KgbDT3yfrn89S7TjwSzj/FY/XQQ7pbPxu365PSqQ5RWnjVv1qelR2o/L3H0x6NUNr2DRqCk8uSW9cQRhYnfmAHhQUDDugtfGYOtTz172+tfGYOtTz0r21s941XdzyBmZhl8MAFieTmAX3GOfw1x2ts2QQxmO4kR3ZBqbS4UEZPe4GebHPQO+3lt4xD1i+ersMyuoZGDKeZlOQfiI56yL2zdqzc76US9h77nXSH3GvmK82fBTzkz+Ln5e5+1S0DWiiigKKKKDlc3KRKWkdUUc7OQqjJwMk8OeqY29a+MwdannqO3eIhHTcR/qy33Uu2Fs0zWsEjzzFnhjdjleLMgJ4aOHE0DC721Fu33Vxb7zS2jVIunXg6dWDnTnGcVnILNJZEkmnhDKVO8M4mlbSyvhB3sUALKM6FOR4RTa+s7eEoJrpozI2hBJIi63PMq5UZPwCrfc/H4Wl+mR9VBSudn2bqVEwRTkFVlBjwecbly0f+7TC22jaxRpGJ4tKKFGqUMcKMDLM2SeHOeJrn3Oxe6l6xvPQOT0Xuputfz0HY7ftR/wB5g61PPUTyjtPGrfrU9Ko9okHt5uufz0l5IW7zwlpppC2IjlHdQN5bxykYLnmMh49GKB13S2fjdv1yelXo5R2fjVv1yelUjsjonnH+J5xUTsf8vP8ATHo0Eu6C08ag61PSr3t9a+Mwdannrn2l/Lz/AEl9GvO0g9+m+kvoUHbt7beMwdavnrta7RhlOI5Y3OMkI4Y46cA83EVT7Rj36b6S+jSrZkZTaZQszhYptJbGQG7DYjIA4ZyaDV0VzuJ1jUu7BVUEszHAAHOSTzClq8pbUsVEoLAAlcNqAOQCRjIB0nB8ODQLofx5/nmP/bIz91aYsMgZ4nmHT8VYztkvZurDbvf73eY73HYe506fX6tWPa4x4aJ7eF7rftdXTjSyGPTIgVGOrETQIjJxC5yTqAGckAgNLFsW3TeaYIRvW1yYjUbx+PfPw748TxPSemuB2DZpxEEMfwqqxnyril4SyxxSaT5SO4m/fDV5GNnocraYPStjJnyiGg6XEFinrrkx/ALySMeQSgVzW6svaX5/Rdbw/wC8zZq5Fti3X1sUy/FZzj6oq690MXubj/K3H8qgXNcpzrfXRH9yJJP+mY14NosPWz3TH+/ZOR5ViQUzHKCL3M/+Wn/lVLt7F0S/pglH1x0Cvs+99ou8HR2Nuyf0yXS/VRNc3Mkf4TAsOGfRhw7OOxZtRZRkJg9DNn4Kadvoel+qk9CqO1trwuqgM3Avzo454ZF8K9LCgs8o/WR/nSfZZqhtlsQwfKJ+qNj91Vdq7UikWMKWOGYt3j8xt5U9zx751rjtDaKSi0jXVq3ozlHUcLeXPfMoHg6aDs6/6EI//n4/Zqv8mPxc/L3P2qWqMxxsRj/4A/ZqvcmfYGHRcXX2uWgbUmn22d8FiieWJWZZpUGoI4U4RVHFyCMMRwU4HPnS5pBLsiZJFW3mMVuzMzqoUvGSrHEW8Rl3bOQSuMqeY4OADG12okkm70yK2kuA6FcqCASM9BYeWr1LLPZJSYSvPLMwRkAkEYADMrH2KNcnKLz/AA17fbftoWKyTKpBAbw6S2NKsRzMdS4B4nI6aDzbXrrb5wv7j0m2fykt7SysUkkXeyQW6xwg5kfUijUE59I4kn4DznAqxtzbUZWMxh5CkqOURCGIBwcF8LzHwmobIvIRYwQTI7aYIkdNxI4yqAEd6hBwRzigq8o7Ox2g8DTxXMhgctHpgnUcSpKsRGAVJRfD4Kv3miVtW4vNRxxjd4Acc2RvUHlFXe6CL3Nx/lZ/5VHdDD7m4/ys/wDKoFojl9pFfr+dNCw/35XNeG0vvaSSj4JJYB+7avTUbdh/Kj44JR9cdHb6D3TdXJ6NAvtbbaIZS80AQHvwymVmXwhWVYgrfDg/Ea5cgD6g3xW32C2plNt+DS3fPzH/AFUnR+ZS/kKmIpB0G3HksLag01FFFAUUUUBWZtx/pd/kZT9kH3VpqzUP9qMf7rp5Y7d/+Ggt8qC27h0KHPZEJ3ZOA+ltWM8wIxqGeGVHNz1W2BYSiRHcTARxypquWR5pDLIj8d0xUImjAyc98cAAcZ7RMtzIRbkKLdtWojvZZwPYc4OEAJDMOILAA5VhTfZ16s0YdcjOQVPrkYHDIwHMysCD8VBnbeFTtN30jXv2XXjvtAsYG0aufTl846a1dZe1/tCT5y5/YLYVqKAooooCiiigKKKKApbt094vxyfZ5aZUs2/6xfjk+zy0HLb/AASH4Gk/VaT1DaC/iI/LAfskwrpyiGVj/Ok+yz15f+ttG6Joz5YnX/ioF8pzsI/Ds4/Zaa8nh6k/zi5+0yUnY/6A/wDTf+lpzsD2N/nFx9oegZUUUUBWEs7SeSN13cjajeR966divvbiT1SdGO81rzEBT8BwTW7pVyZ9gPy919rloOPKC3Vo7eOQCRTMgYOAwbTG7d8DwPFc1Y5MDFja/N4f4a1Db59g+X/5UldeTYxZW3yEX8NaBjRRRQFFFFBwvvYpPzG/dNJ+SY4TfC0J/Y4B91PJ1yrDpBHlFZ7kTJqiJ6Utm8tpF5qDSUUUUBRRRQFZuL+0W+UP2WPzVpKzkP4+/wAsR+yRH76C3DyagQYXfAceAuJgOJyeG86STVvZuy47fXuww3ja3LO8hZtIXJMjE50qo/QKu0UGbvdjTGeR0CENIJFbevE6+oRxMp0IQQd0DUDs+5BA1AE8w7Lkycc+MxU32zO6rGI2VWeVUyy6gAQScLkZPDpqutpILiGR3VyqzKzABAEfdnSF1EltUanPRq+DIL+w7nVo1rqxq09kvnTnGcbnmyakbK7yBrUEgkDshskDGSAYPBkeUU0aM9liQFQhhZH4jLMJFMWB/dBm+kOfweSr+FxyAroEMiOSR64vGUAHPzLJn9FArNjeZA3oBIJA7I4kDGSAbfmGR5RXOa2vEKhpRl20oDc41MFLYH4Ifaqx/RTiVM3UcildIilRzke2aMqAOfPetx5unPDHu0k1yW7IR3kxZjkDCGGRDnp4svAeHHRQJzaXoIBZcnmBuyM8M8PwPjwqXYV74dP+cb7rSm17CWuLeRCveGQOSR7G6etA90ZFiOegN00bWhLmArglJ1fiQAF0srE9PeucY9tp6MgE72V3kAhck4A7OkGTgnAxbceAJ/RXO42NcOMPGrDOcNfSkZwR4bfoJH6ae30Jae3dMd4z6ySPY2iYYA6dYi/QD8R82vHr3JXBKTo/EgLpwysW6cKxx/e09GQCC92XMwVJkjIZsKr30h1NpY4UG24nSGPxA11utjzsmmURlOHeyXLOvONPBoMc+MU62kmtoGUrlJgxOoABd26tkeHIYjHSQfBXm3E3sIVCCwlhccQB6nOj5OfANOT4cc3HFAol2LctGYzp3ZUoU37BShGkrgQcBjhwp5sa2eOIiTTqMkrnQSVG8lZwASATgMBzVV29dSRxvLFKgCJq3ZXUWI441ahjPAc1OKAooooClfJtcQf41wfLcyH76aUt5Pfi4/Pl/jPQS2zaPIqbvSWSQPhyVVhhlI1KCRwbopNDse5RQq4CqAAOy5eAAwBxi6K1NILYTXETmSRTGxnQxomligd4wBIX58AcceSgqPa3CoZDIoQLqLm6fSFxnVndYxjw11exuwCS6gAZJNy+AOkkw1cuYHewMbad8bcL3rAATBOBVjzAPxBx+iu+2YxLazR5BZ4XTAIGSyEcNRxznw8KBU1jdgZ3gAxnPZBxjpybegbPvfBJkfOP/qmm20kWW2ljYqxeJkZVYDJZCCFJ5ufnNWbaTvF1spfSNRU8C2OOPgzmgzdvb3kih0cMrDKsLrgR4CPwPmrnYbIuI09RSJUbvvU7rSrZHru8swDwxxp3si30WiQvgYj0aQwyEAKqhYH1wTSCQefw132MrJbwrIV1rGivgjGoKAebA5+gCgS9hXh8Cn/zr/da1BLG6YAgKQRkEX8uCD4Ri3xTjY1uUt924A76UAAjOgyuU1Ee3KFcnpzXTYqGO2hSQjUsaKeI4YUDGRwzw8HCgSjZ137kf5+X+mot7S5dQylSp5mF5IwPxHscU12Em6hCOVBDykAEHvTM7IWI52KlST0k17sGPdW6RsVGjUqqCDpjDHdIT4SsehSekGgWLY3Rzh14HBxcscHoPqPPXbZeypkmDyaMamdjvGkdmMaRjnjUABUH/wCNWbCFkjmVWVMzSPGTh8B31ksARnLM+BngCvxV02LdO5nWRlcxTBAyrpyDBFJxGTxzIR+igZ0UUUHC8so5l0SxpIuQdMih1yOY4YYzVIcm7PxS36lPRppRQLRsC1HNbQdUnmqY2LbD/u8PVr5qv0UC9tiWx57eE/HGvmqJ5P2ni0HVJ6NMqKBZ3O2nitv1SejXnc5aeK2/Up6NNKKBX3OWnitv1SejUl2BajmtoB8USeamVFBQ7S23i8PVr5qDsS28Xh6tfNV+igXrsO2BBFvCCDkERrkEcxBxz0woooCiiigo7WvjEoCAPK50RIeYtz6mPgRRlmPQOGSQDS2KGt37GlYvnVJFKQF3mW1SIQuAHVmJAxxUjnKsazH/AGi3DpcwlGZTumGVJBwXyRkeA6V8g6KS7FvpXu7cPI7ATIQGYkA5xniefDEfETQfXKVtyctCSTa25JJJJiTJJOSSdPEkknNNKKBYOTtoOa1t+qT0amNh2w5reHq181MKKCidjW/vEPVr5qgdgWvi0HVJ5qY0UCzuetPFbfqk9GvO5y08Vt+qT0aaUUCvucs/FbfqU9GvRydtPFbfqk9GmdFBQGxLbxeHq181HaS28Xh6tfNV+igXnYVt4tB1S+arVrapEumNFRc50ooUZ6cCu1F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5885" y="-1790700"/>
            <a:ext cx="54578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81" name="Picture 9" descr="Szilard dem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" y="1988840"/>
            <a:ext cx="509398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539552" y="6021288"/>
            <a:ext cx="7516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Honnan jön az IRREVERZIBILITÁS?</a:t>
            </a:r>
            <a:endParaRPr lang="hu-HU" sz="32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945644" y="2686268"/>
            <a:ext cx="315503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/>
              <a:t>LÁTÁS?</a:t>
            </a:r>
          </a:p>
          <a:p>
            <a:r>
              <a:rPr lang="hu-HU" sz="3200" dirty="0"/>
              <a:t> </a:t>
            </a:r>
            <a:r>
              <a:rPr lang="hu-HU" sz="3200" dirty="0" smtClean="0"/>
              <a:t>   (Gábor Dénes)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/>
              <a:t>DUGATTYÚ</a:t>
            </a:r>
          </a:p>
          <a:p>
            <a:r>
              <a:rPr lang="hu-HU" sz="3200" dirty="0" smtClean="0"/>
              <a:t>       BETOLÁSA?</a:t>
            </a:r>
          </a:p>
          <a:p>
            <a:r>
              <a:rPr lang="hu-HU" sz="3200" dirty="0" smtClean="0"/>
              <a:t>     (</a:t>
            </a:r>
            <a:r>
              <a:rPr lang="hu-HU" sz="3200" dirty="0" err="1" smtClean="0"/>
              <a:t>Brillouin</a:t>
            </a:r>
            <a:r>
              <a:rPr lang="hu-HU" sz="3200" dirty="0" smtClean="0"/>
              <a:t>)</a:t>
            </a:r>
          </a:p>
          <a:p>
            <a:r>
              <a:rPr lang="hu-HU" sz="3200" dirty="0" smtClean="0"/>
              <a:t>………..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2932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zilard dem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71" y="260648"/>
            <a:ext cx="4275421" cy="308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4644008" y="908720"/>
            <a:ext cx="43924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Szilárd: talán az, hogy</a:t>
            </a:r>
          </a:p>
          <a:p>
            <a:r>
              <a:rPr lang="hu-HU" sz="28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 ciklikus működéshez a démonnak </a:t>
            </a:r>
          </a:p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28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</a:t>
            </a:r>
            <a:r>
              <a:rPr lang="hu-HU" sz="2800" b="1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el kell felejtenie</a:t>
            </a:r>
            <a:r>
              <a:rPr lang="hu-HU" sz="28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hu-HU" sz="28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mit addig látott!</a:t>
            </a:r>
            <a:endParaRPr lang="hu-HU" sz="28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27584" y="3356992"/>
            <a:ext cx="7877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b="1" dirty="0" err="1" smtClean="0">
                <a:latin typeface="Freestyle Script" panose="030804020302050B0404" pitchFamily="66" charset="0"/>
              </a:rPr>
              <a:t>Landauer</a:t>
            </a:r>
            <a:r>
              <a:rPr lang="hu-HU" sz="5400" b="1" dirty="0" smtClean="0">
                <a:latin typeface="Freestyle Script" panose="030804020302050B0404" pitchFamily="66" charset="0"/>
              </a:rPr>
              <a:t> 1961: ez az igazság!  </a:t>
            </a:r>
          </a:p>
          <a:p>
            <a:r>
              <a:rPr lang="hu-HU" sz="5400" b="1" dirty="0">
                <a:latin typeface="Freestyle Script" panose="030804020302050B0404" pitchFamily="66" charset="0"/>
              </a:rPr>
              <a:t> </a:t>
            </a:r>
            <a:r>
              <a:rPr lang="hu-HU" sz="5400" dirty="0" smtClean="0">
                <a:latin typeface="Freestyle Script" panose="030804020302050B0404" pitchFamily="66" charset="0"/>
              </a:rPr>
              <a:t>1 bit elfelejtése </a:t>
            </a:r>
            <a:r>
              <a:rPr lang="hu-HU" sz="5400" b="1" dirty="0" smtClean="0">
                <a:latin typeface="Freestyle Script" panose="030804020302050B0404" pitchFamily="66" charset="0"/>
              </a:rPr>
              <a:t>k log 2 </a:t>
            </a:r>
            <a:r>
              <a:rPr lang="hu-HU" sz="5400" dirty="0" smtClean="0">
                <a:latin typeface="Freestyle Script" panose="030804020302050B0404" pitchFamily="66" charset="0"/>
              </a:rPr>
              <a:t>entrópiát termel</a:t>
            </a:r>
            <a:endParaRPr lang="hu-HU" sz="5400" dirty="0">
              <a:latin typeface="Freestyle Script" panose="030804020302050B04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43574" y="5448126"/>
            <a:ext cx="86489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 err="1" smtClean="0">
                <a:solidFill>
                  <a:srgbClr val="0070C0"/>
                </a:solidFill>
              </a:rPr>
              <a:t>Bennett</a:t>
            </a:r>
            <a:r>
              <a:rPr lang="hu-HU" sz="3200" i="1" dirty="0" smtClean="0">
                <a:solidFill>
                  <a:srgbClr val="0070C0"/>
                </a:solidFill>
              </a:rPr>
              <a:t>: </a:t>
            </a:r>
          </a:p>
          <a:p>
            <a:r>
              <a:rPr lang="hu-HU" sz="3200" i="1" dirty="0">
                <a:solidFill>
                  <a:srgbClr val="0070C0"/>
                </a:solidFill>
              </a:rPr>
              <a:t> </a:t>
            </a:r>
            <a:r>
              <a:rPr lang="hu-HU" sz="3200" i="1" dirty="0" smtClean="0">
                <a:solidFill>
                  <a:srgbClr val="0070C0"/>
                </a:solidFill>
              </a:rPr>
              <a:t>        a felejtés </a:t>
            </a:r>
            <a:r>
              <a:rPr lang="hu-HU" sz="32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LOGIKAI IRREVERZIBILITÁS</a:t>
            </a:r>
            <a:endParaRPr lang="hu-HU" sz="32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872282" y="5055567"/>
            <a:ext cx="6588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(</a:t>
            </a:r>
            <a:r>
              <a:rPr lang="hu-HU" sz="2400" b="1" dirty="0" smtClean="0"/>
              <a:t>k </a:t>
            </a:r>
            <a:r>
              <a:rPr lang="hu-HU" sz="2400" dirty="0" smtClean="0"/>
              <a:t>nagyon kicsi, de a molekulák rengetegen vannak)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1996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SEhUUExQWFRUXFBcWFxQXFh0VFBoXFhUWFhgXGBcaHCggGBwlHBQUITEiJSkrLi4uFx8zODMsNygtLisBCgoKDg0OGhAQGiwcHCQsLCwsLCwsLCwsLCwsLCwsLCwsLCwtLCwsLCwsLCwsLCwsLSwsLCwsLCwsNzc3LCwsK//AABEIALAAigMBIgACEQEDEQH/xAAcAAACAgMBAQAAAAAAAAAAAAAFBwQGAAIDAQj/xABCEAABAwICBQgGBgoDAQAAAAABAAIRAwQFIQYSMUFRFCIyYXGRobEHE3KBwdEWIyRTc8IzNEJDUmKCsuHwkqLxFf/EABkBAAMBAQEAAAAAAAAAAAAAAAECAwAEBf/EACQRAAICAgEEAwEBAQAAAAAAAAABAhEhMQMTMkFhEiJRFHEE/9oADAMBAAIRAxEAPwB4rk+sAsrugJfaVVA+qCdzI/7FLOXxVhSsvvKws5WErNULZsKPX9D/AAGjywLOVhLVkFddcRJgADet1/Qen7GLysLOWBKq60joUmkk6xH7LczwUR+lzQJFM6seOxHrP8F+K/RwcsCzlgSbttNAY1qe7rBnsR6yx6m5suBZEDPMSetZ8zXgyin5GNywLOWBUqhcNdm0g9i766X+j0N0vZbuWBZywKqhbF0Lf0ejdL2WjlYWzbgFVif8Lo10GeGfcsv+i3o3T9lpBXqiWNXWClrpJEe96KW2Pn633fEpkXvRKWWkZ+t93xKny9o0dkXXWzHKM0rWpW1Glx2AErkZSzpeYg2iJJz3Dj/hVfEdIDWlgcQCJy4hALvEnVqheTt3bhwCg1H96vHirZGXLeg3/wDQpMnmAmMju7Vvh+NaxgxGZOWc5FV1zcpXtudUwd8Kj41Qim7LfUv2etPrMmtkAdXwcQ7szRyncUxm0gzqk57QZGwnKNyW91UJg74h3tDKfeAO5EaN2S0ZnmtjuJmPc7wU5cZRTLjX+qc1zQ4Axzm/xZ7uGQ70bs8XqAnW5wBG6HRkD4qqYTi4IYZiAdbuifLuVktMQY6nrAZjWDs53kTPcVFqikWWi1u21BLSCF2ce9VzCqjem10fxN3Ts2bkcp1JGSSiqdkoEZLeqea7sK4By6PPNd2HyRW0B6D+DHmhFEKwbohFV6BzEa96JSx0jP13u+JTOveiUrtJv03uHmVPl7QrZBDkB03uCKAA/adBPUAjrG/7tQPTQTb7Jhwz4e9c8O5DS7WURrlsXyuYO5SbK1NRwaN67HSycqNGuMT4L2u0FNnRzQK3NKasuJGcO9+Sn3HoytnjmazOwz8FzvnjZ0dGVCTqZid+/wCC2tbkNPujvyPmmfceiJ+fq6wPU4eGSq916PLum6HUyRO0ZjvTLkixHxyRW6NYiYmDkUYwnEHarwTnGXdCZei/o7BpxWZGzaM1Y7TQC1p7GzJJPYYy7MlOXKn4KKDXkUeD4yaVzDjLXZEe6PNX/DroSWzkANUb4Q/0h6DtY5tzQ5oH6Ru7LY4IRo7fF9aWjWZEGJMEcUjpq0NFtOi8U3Ls52R7FBp1F3D8vclW0Vei2YN0QiqFYN0Qiq7zmI170SldpN+m/p+JTRveiUqNLXxX/p+JU+XtDHZDa9DNKs7Z/u81JZVQrS2rFuB/E4DzK54L7IaWEykIngx54zG3ehpUuzdDhkuuejnjseOi1bmAEzP+7uxWWjVgpbaM4gW6ue73Jh2x1xI2rz5LJ3xdoKtfK7NIhQKLSFNYMkBZI6tK9cVzWxKIlEHF7cVKNRm3WY4eCVeiNqKduBv1nA5Z81xEHshN1xySyt6YY6q2IivVjsLiZRi8BonMcu7HKI10qUxFbQ3guWDdEIqhWDdEIqu85yNe9EpR6ZH68ex+YpuXvRKT2mx+0D2PzOScnaFAllVDtJaD6lGWjWFMhz4IyacpI2xKmtVY5c9lV7wZkwRtBHAqUI5tGm8UCCiOHUJzUa7EulogHOPgi9rT1WCVWcsEorJZNHOkOAITMwy8EZEd8pEVcYeJDDC7YdjFxPNdu2udA8SueXE3kvHkSwfQTcQA2ojQuQ4L5+o6eXFMw5rXAfzSe8FWjR/0iNqOAc0tPWZ7kj42h+pFjbNUBYKoVHvNKAxpcTDdonqVbqek54OrSomoTvmEFFsLaQ26oyS7xKnq1qgiOeT3mZUKhpFf1YNRmo0kEasOynfElTMYrudU1nZEgSOzL4LVRk8GlJ6l0Xg70IFRSbSpmO0eaK2YY2DdEIqhWDdEIqu4gRr3Yk3py77QPY/M5OS96JSa08/WB7H5nJJ6MAqbpVYvW6pI/mKs9JCr60Gs7W2T3E7D2blODpgkrQH1YIlGLYesyQa5kHOJCn4XdargnllCx2S7nACdk+5c6GjDXwCXNd15eeSu9hcMe0EbYRFjAdwnsUOpJFummVbSHR6k6nTDC2mWMiXHXe7aecWCJkqp4Dblty2cxrAducb0wsegMPZA3Kq2lKSCNoKMZOnYJRVjV0m0ebWs2hnNdln1Ql1R9H5dWBdUOoCJbtJE7NbYOGxOPCxr2zJ4DwC51LQdIZHfCkpuOirgpbK3o7oW2jW9c2q9onKkHE0oiMw7f2QouPiLipnv8IBV4t6uSoOkNT7RUz3jyWTbeQtUiGAApNmBrN9oeaiNcpdk3njtCZbFYy8G6IRVCsG6IRVdpEjXvRKTGnzvtAH8n5nJz3vRKSvpA/WW/hj+5yWejAOm6FtcUdcZEB0b8wRwK4MKkMXO8BK5i9k9kOcGgExzT8FDpOzVlx9mtRPVDu7/ANVXpq0XcSclTLTgl7EAlXeyuwBmlfZ1IhWOwvxkJUZwKwkTtLrwCmgWGPpw0+sGsCJB8V10gvmOaRrTAhU8gzwTQhaFnKmfTWj9+x9Fo1geau7asEtO7YepfPuBaRVaJA1yWtcDq7t2XYnRh2klC4a1wIa6ILTlHUoz43Fl4TUg0a4E+8pdXlfXe928uPnCtGLXnq6TzOcZZ8clSKFWZzlCKNJklim2h5zfaHmoNMqda9NvtDzTrYPAzcG6IRVCsG6IRVdhEjXvRKSnpCP2lv4Y/ucnXe7Ckp6Qv1lv4f5nJZaMVxhhSaZUYZrtTKgwo8xO5aym6c5BbHGQqnqEGDkcslLxe99Y7+UbB8UdxvDBVo0q9Mc71YDh/FA81SP0q/Ij+2itMqQupuDuUXPfkV44qjQhj6hK6W9u55hrS49i9YzJTLPEnUujl2gHzQv8NjyRnWNVmeo4dq6Wt8+mREjPZsRm1x2pUydqkbxAHwXXGrdrfVvLQCc4AjZmp/LNND/HFo9GM3FYhjwSOvaAi1nS1RAPX1KuYZiH1jpznfwVkonLbkVOWCkck6kVNsnc9vtDzQ1r1Nsnc9ntN8wlWxhqYN0QiqFYN0Qiq7CZGvdhSU9IY+0t/D/M5Ou96JSN9JdzqXLePq/zuSyVoDATFAxO9gardp2nqUOtdvO+B1KI4oR485Fc8YNArLo7igDTRqHImWk8TtCrrQvQmlFSVCxk07D2M4VmXNVec2DCK2OLuZzX85niOwra/t2uGuwyD/uaRNxwxnTygfRqxuC0fmVocitgmoUN4BWaxwLgIBGRzz+C0xq/dcPL/wBlrcuoD/JQ5jxAGczuAjsOa7Nqwx4H7eX9Iz+ASVmxrxRAtakOlWmyxEtABzVTZtRm3BEb8u7tR5FZoOix0MRYd/ei2HVWmoyCDz2+ap9SmP8AAU7Aj9fRg/vWSOrWCko5K/IfuDdEIqhWDdEIqukUjXvRKQ3pSH2pn4X53p9Xo5qQ/pRb9qZ+EP73LCz0URxWjl0qBc3IsketXpCwjYvJQYTxwW9CuWbNm8bitSFrGS2w6CbbB1WmalNpdquhwGbg0jIkcJyUBrfOF0w++qUXh9J5Y4bwvLi7fUeXvMuO05DyS01/gbRsKRETv3fNesEk8GtXS3fErKQhhPE+CWw0D480Ws3HVy37kJqbUTw6BE8U09AjsIyOEDYepTsBj19GN1Rs/wDIKHr60mCBmCezYpmCM+0USPvWeYUlsoPrBuiEVQvBhzQiiuY5V2yFSNJNF6Vd2u+mHOAgEzMSTG3iSr4VyfQBWMKGpoJSP7sePzWv0Dpfdjx+abnJBwWcjHBYFCj+glL7sePzWfQOl92PH5pucjHBZyMcFjUKP6CUvux4/NZ9BKX3Y8fmm5yMcFnIxwWCKL6BUvuh4/Ne/QOl92PH5pucjHBZyMcFgUKYaEUx+7Hj81n0JpxGoPH5ps8jHBZyMcFqCKI6BUvuh4/NdGaEUxspgd/zTZ5GOCzkY4LGoVbND2jINy4ZorhGirGOadQc0yNuRmZ2q/8AIxwWzbcBCkY5WFLVCmLwBeom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1004888"/>
            <a:ext cx="164782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data:image/jpeg;base64,/9j/4AAQSkZJRgABAQAAAQABAAD/2wCEAAkGBxQSEhUUExQWFRUXFBcWFxQXFh0VFBoXFhUWFhgXGBcaHCggGBwlHBQUITEiJSkrLi4uFx8zODMsNygtLisBCgoKDg0OGhAQGiwcHCQsLCwsLCwsLCwsLCwsLCwsLCwsLCwtLCwsLCwsLCwsLCwsLSwsLCwsLCwsNzc3LCwsK//AABEIALAAigMBIgACEQEDEQH/xAAcAAACAgMBAQAAAAAAAAAAAAAFBwQGAAIDAQj/xABCEAABAwICBQgGBgoDAQAAAAABAAIRAwQFIQYSMUFRFCIyYXGRobEHE3KBwdEWIyRTc8IzNEJDUmKCsuHwkqLxFf/EABkBAAMBAQEAAAAAAAAAAAAAAAECAwAEBf/EACQRAAICAgEEAwEBAQAAAAAAAAABAhEhMQMTMkFhEiJRFHEE/9oADAMBAAIRAxEAPwB4rk+sAsrugJfaVVA+qCdzI/7FLOXxVhSsvvKws5WErNULZsKPX9D/AAGjywLOVhLVkFddcRJgADet1/Qen7GLysLOWBKq60joUmkk6xH7LczwUR+lzQJFM6seOxHrP8F+K/RwcsCzlgSbttNAY1qe7rBnsR6yx6m5suBZEDPMSetZ8zXgyin5GNywLOWBUqhcNdm0g9i766X+j0N0vZbuWBZywKqhbF0Lf0ejdL2WjlYWzbgFVif8Lo10GeGfcsv+i3o3T9lpBXqiWNXWClrpJEe96KW2Pn633fEpkXvRKWWkZ+t93xKny9o0dkXXWzHKM0rWpW1Glx2AErkZSzpeYg2iJJz3Dj/hVfEdIDWlgcQCJy4hALvEnVqheTt3bhwCg1H96vHirZGXLeg3/wDQpMnmAmMju7Vvh+NaxgxGZOWc5FV1zcpXtudUwd8Kj41Qim7LfUv2etPrMmtkAdXwcQ7szRyncUxm0gzqk57QZGwnKNyW91UJg74h3tDKfeAO5EaN2S0ZnmtjuJmPc7wU5cZRTLjX+qc1zQ4Axzm/xZ7uGQ70bs8XqAnW5wBG6HRkD4qqYTi4IYZiAdbuifLuVktMQY6nrAZjWDs53kTPcVFqikWWi1u21BLSCF2ce9VzCqjem10fxN3Ts2bkcp1JGSSiqdkoEZLeqea7sK4By6PPNd2HyRW0B6D+DHmhFEKwbohFV6BzEa96JSx0jP13u+JTOveiUrtJv03uHmVPl7QrZBDkB03uCKAA/adBPUAjrG/7tQPTQTb7Jhwz4e9c8O5DS7WURrlsXyuYO5SbK1NRwaN67HSycqNGuMT4L2u0FNnRzQK3NKasuJGcO9+Sn3HoytnjmazOwz8FzvnjZ0dGVCTqZid+/wCC2tbkNPujvyPmmfceiJ+fq6wPU4eGSq916PLum6HUyRO0ZjvTLkixHxyRW6NYiYmDkUYwnEHarwTnGXdCZei/o7BpxWZGzaM1Y7TQC1p7GzJJPYYy7MlOXKn4KKDXkUeD4yaVzDjLXZEe6PNX/DroSWzkANUb4Q/0h6DtY5tzQ5oH6Ru7LY4IRo7fF9aWjWZEGJMEcUjpq0NFtOi8U3Ls52R7FBp1F3D8vclW0Vei2YN0QiqFYN0Qiq7zmI170SldpN+m/p+JTRveiUqNLXxX/p+JU+XtDHZDa9DNKs7Z/u81JZVQrS2rFuB/E4DzK54L7IaWEykIngx54zG3ehpUuzdDhkuuejnjseOi1bmAEzP+7uxWWjVgpbaM4gW6ue73Jh2x1xI2rz5LJ3xdoKtfK7NIhQKLSFNYMkBZI6tK9cVzWxKIlEHF7cVKNRm3WY4eCVeiNqKduBv1nA5Z81xEHshN1xySyt6YY6q2IivVjsLiZRi8BonMcu7HKI10qUxFbQ3guWDdEIqhWDdEIqu85yNe9EpR6ZH68ex+YpuXvRKT2mx+0D2PzOScnaFAllVDtJaD6lGWjWFMhz4IyacpI2xKmtVY5c9lV7wZkwRtBHAqUI5tGm8UCCiOHUJzUa7EulogHOPgi9rT1WCVWcsEorJZNHOkOAITMwy8EZEd8pEVcYeJDDC7YdjFxPNdu2udA8SueXE3kvHkSwfQTcQA2ojQuQ4L5+o6eXFMw5rXAfzSe8FWjR/0iNqOAc0tPWZ7kj42h+pFjbNUBYKoVHvNKAxpcTDdonqVbqek54OrSomoTvmEFFsLaQ26oyS7xKnq1qgiOeT3mZUKhpFf1YNRmo0kEasOynfElTMYrudU1nZEgSOzL4LVRk8GlJ6l0Xg70IFRSbSpmO0eaK2YY2DdEIqhWDdEIqu4gRr3Yk3py77QPY/M5OS96JSa08/WB7H5nJJ6MAqbpVYvW6pI/mKs9JCr60Gs7W2T3E7D2blODpgkrQH1YIlGLYesyQa5kHOJCn4XdargnllCx2S7nACdk+5c6GjDXwCXNd15eeSu9hcMe0EbYRFjAdwnsUOpJFummVbSHR6k6nTDC2mWMiXHXe7aecWCJkqp4Dblty2cxrAducb0wsegMPZA3Kq2lKSCNoKMZOnYJRVjV0m0ebWs2hnNdln1Ql1R9H5dWBdUOoCJbtJE7NbYOGxOPCxr2zJ4DwC51LQdIZHfCkpuOirgpbK3o7oW2jW9c2q9onKkHE0oiMw7f2QouPiLipnv8IBV4t6uSoOkNT7RUz3jyWTbeQtUiGAApNmBrN9oeaiNcpdk3njtCZbFYy8G6IRVCsG6IRVdpEjXvRKTGnzvtAH8n5nJz3vRKSvpA/WW/hj+5yWejAOm6FtcUdcZEB0b8wRwK4MKkMXO8BK5i9k9kOcGgExzT8FDpOzVlx9mtRPVDu7/ANVXpq0XcSclTLTgl7EAlXeyuwBmlfZ1IhWOwvxkJUZwKwkTtLrwCmgWGPpw0+sGsCJB8V10gvmOaRrTAhU8gzwTQhaFnKmfTWj9+x9Fo1geau7asEtO7YepfPuBaRVaJA1yWtcDq7t2XYnRh2klC4a1wIa6ILTlHUoz43Fl4TUg0a4E+8pdXlfXe928uPnCtGLXnq6TzOcZZ8clSKFWZzlCKNJklim2h5zfaHmoNMqda9NvtDzTrYPAzcG6IRVCsG6IRVdhEjXvRKSnpCP2lv4Y/ucnXe7Ckp6Qv1lv4f5nJZaMVxhhSaZUYZrtTKgwo8xO5aym6c5BbHGQqnqEGDkcslLxe99Y7+UbB8UdxvDBVo0q9Mc71YDh/FA81SP0q/Ij+2itMqQupuDuUXPfkV44qjQhj6hK6W9u55hrS49i9YzJTLPEnUujl2gHzQv8NjyRnWNVmeo4dq6Wt8+mREjPZsRm1x2pUydqkbxAHwXXGrdrfVvLQCc4AjZmp/LNND/HFo9GM3FYhjwSOvaAi1nS1RAPX1KuYZiH1jpznfwVkonLbkVOWCkck6kVNsnc9vtDzQ1r1Nsnc9ntN8wlWxhqYN0QiqFYN0Qiq7CZGvdhSU9IY+0t/D/M5Ou96JSN9JdzqXLePq/zuSyVoDATFAxO9gardp2nqUOtdvO+B1KI4oR485Fc8YNArLo7igDTRqHImWk8TtCrrQvQmlFSVCxk07D2M4VmXNVec2DCK2OLuZzX85niOwra/t2uGuwyD/uaRNxwxnTygfRqxuC0fmVocitgmoUN4BWaxwLgIBGRzz+C0xq/dcPL/wBlrcuoD/JQ5jxAGczuAjsOa7Nqwx4H7eX9Iz+ASVmxrxRAtakOlWmyxEtABzVTZtRm3BEb8u7tR5FZoOix0MRYd/ei2HVWmoyCDz2+ap9SmP8AAU7Aj9fRg/vWSOrWCko5K/IfuDdEIqhWDdEIqukUjXvRKQ3pSH2pn4X53p9Xo5qQ/pRb9qZ+EP73LCz0URxWjl0qBc3IsketXpCwjYvJQYTxwW9CuWbNm8bitSFrGS2w6CbbB1WmalNpdquhwGbg0jIkcJyUBrfOF0w++qUXh9J5Y4bwvLi7fUeXvMuO05DyS01/gbRsKRETv3fNesEk8GtXS3fErKQhhPE+CWw0D480Ws3HVy37kJqbUTw6BE8U09AjsIyOEDYepTsBj19GN1Rs/wDIKHr60mCBmCezYpmCM+0USPvWeYUlsoPrBuiEVQvBhzQiiuY5V2yFSNJNF6Vd2u+mHOAgEzMSTG3iSr4VyfQBWMKGpoJSP7sePzWv0Dpfdjx+abnJBwWcjHBYFCj+glL7sePzWfQOl92PH5pucjHBZyMcFjUKP6CUvux4/NZ9BKX3Y8fmm5yMcFnIxwWCKL6BUvuh4/Ne/QOl92PH5pucjHBZyMcFgUKYaEUx+7Hj81n0JpxGoPH5ps8jHBZyMcFqCKI6BUvuh4/NdGaEUxspgd/zTZ5GOCzkY4LGoVbND2jINy4ZorhGirGOadQc0yNuRmZ2q/8AIxwWzbcBCkY5WFLVCmLwBeom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90500" y="-852488"/>
            <a:ext cx="164782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54" name="Picture 6" descr="Marian Smoluchows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315861"/>
            <a:ext cx="1774825" cy="226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moluchowski dem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4" y="1412776"/>
            <a:ext cx="7443267" cy="207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835696" y="611396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Smoluchowski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350100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Ha a rugó kemény, nem nyílik,</a:t>
            </a:r>
          </a:p>
          <a:p>
            <a:r>
              <a:rPr lang="hu-HU" sz="2400" b="1" i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ha a rugó lágy, mindig nyitva van</a:t>
            </a:r>
            <a:endParaRPr lang="hu-HU" sz="2400" b="1" i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475656" y="4509120"/>
            <a:ext cx="66720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véges sebességű gépre nem igaz: </a:t>
            </a:r>
          </a:p>
          <a:p>
            <a:r>
              <a:rPr lang="hu-HU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hu-HU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a rugó lassúságán múlik!</a:t>
            </a:r>
            <a:endParaRPr lang="hu-HU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544903" y="6021288"/>
            <a:ext cx="6264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 FÉNY SOKKAL GYORSABB…</a:t>
            </a:r>
            <a:endParaRPr lang="hu-HU" sz="32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6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765175"/>
            <a:ext cx="53387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376238" y="134938"/>
            <a:ext cx="7704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altLang="hu-HU" sz="2000"/>
              <a:t>„</a:t>
            </a:r>
            <a:r>
              <a:rPr lang="hu-HU" altLang="hu-HU" sz="2400" b="1" i="1"/>
              <a:t>aktív hűtés</a:t>
            </a:r>
            <a:r>
              <a:rPr lang="hu-HU" altLang="hu-HU" sz="2000"/>
              <a:t>” a mozgás letapogatásán alapuló visszacsatolással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012160" y="1424970"/>
            <a:ext cx="29524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altLang="hu-HU" sz="4000" dirty="0">
                <a:solidFill>
                  <a:schemeClr val="accent2"/>
                </a:solidFill>
                <a:latin typeface="Allegro BT" pitchFamily="82" charset="0"/>
              </a:rPr>
              <a:t>Maxwell-démon</a:t>
            </a:r>
          </a:p>
        </p:txBody>
      </p:sp>
      <p:grpSp>
        <p:nvGrpSpPr>
          <p:cNvPr id="18437" name="Group 17"/>
          <p:cNvGrpSpPr>
            <a:grpSpLocks/>
          </p:cNvGrpSpPr>
          <p:nvPr/>
        </p:nvGrpSpPr>
        <p:grpSpPr bwMode="auto">
          <a:xfrm>
            <a:off x="248731" y="5118893"/>
            <a:ext cx="8459788" cy="385763"/>
            <a:chOff x="158" y="3764"/>
            <a:chExt cx="5329" cy="243"/>
          </a:xfrm>
        </p:grpSpPr>
        <p:pic>
          <p:nvPicPr>
            <p:cNvPr id="18439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3764"/>
              <a:ext cx="121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0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3779"/>
              <a:ext cx="157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1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3776"/>
              <a:ext cx="8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2" name="Picture 1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3814"/>
              <a:ext cx="15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438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213100"/>
            <a:ext cx="201612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539552" y="5805264"/>
            <a:ext cx="8239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hőerőgép és hűtőgép – egymás tükörképei</a:t>
            </a:r>
            <a:endParaRPr lang="hu-HU" sz="32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6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252536" y="116632"/>
            <a:ext cx="6120680" cy="1143000"/>
          </a:xfrm>
        </p:spPr>
        <p:txBody>
          <a:bodyPr/>
          <a:lstStyle/>
          <a:p>
            <a:r>
              <a:rPr lang="hu-HU" dirty="0" smtClean="0"/>
              <a:t>HÁT A KVANTUM?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43608" y="1052736"/>
            <a:ext cx="71287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hullámmozgás,   interferencia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i="1" dirty="0">
                <a:solidFill>
                  <a:srgbClr val="0070C0"/>
                </a:solidFill>
                <a:latin typeface="Comic Sans MS" panose="030F0702030302020204" pitchFamily="66" charset="0"/>
              </a:rPr>
              <a:t>k</a:t>
            </a:r>
            <a:r>
              <a:rPr lang="hu-HU" sz="32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evés mozgó alkatrész, inkább fénnyel való gerjesztés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i="1" dirty="0">
                <a:solidFill>
                  <a:srgbClr val="0070C0"/>
                </a:solidFill>
                <a:latin typeface="Comic Sans MS" panose="030F0702030302020204" pitchFamily="66" charset="0"/>
              </a:rPr>
              <a:t>h</a:t>
            </a:r>
            <a:r>
              <a:rPr lang="hu-HU" sz="32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űtés az abszolút nulla közelébe, hogy a </a:t>
            </a:r>
            <a:r>
              <a:rPr lang="hu-HU" sz="3200" i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hőmozgás</a:t>
            </a:r>
            <a:r>
              <a:rPr lang="hu-HU" sz="32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ne zavarjon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 </a:t>
            </a:r>
            <a:r>
              <a:rPr lang="hu-HU" sz="3200" i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hőtartályok</a:t>
            </a:r>
            <a:r>
              <a:rPr lang="hu-HU" sz="32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is részei a folyamatnak: ÖSSZEFONÓDÁS</a:t>
            </a:r>
          </a:p>
          <a:p>
            <a:endParaRPr lang="hu-HU" sz="32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55577" y="4581128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termodinamika, és rejtélyes, de – Szilárdnak is köszönhetően – érthető kapcsolata az információval, túléli a kvantumosság bekapcsolódását!</a:t>
            </a:r>
            <a:endParaRPr lang="hu-H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4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319</Words>
  <Application>Microsoft Office PowerPoint</Application>
  <PresentationFormat>Diavetítés a képernyőre (4:3 oldalarány)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   Szilárd továbbélő öröksége a kvantum-termodinamikában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HÁT A KVANTUM?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Szilárd továbbélő öröksége a kvantum-termodinamikában  </dc:title>
  <dc:creator>geszti</dc:creator>
  <cp:lastModifiedBy>geszti</cp:lastModifiedBy>
  <cp:revision>43</cp:revision>
  <dcterms:created xsi:type="dcterms:W3CDTF">2014-11-03T13:09:59Z</dcterms:created>
  <dcterms:modified xsi:type="dcterms:W3CDTF">2014-11-05T13:54:34Z</dcterms:modified>
</cp:coreProperties>
</file>