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6" r:id="rId8"/>
    <p:sldId id="261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06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136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870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777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64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633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719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2019. 03. 26.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949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2019. 03. 26.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465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2019. 03. 26.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640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906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AFA7-986B-42B1-A8D0-D0F42E692A2C}" type="datetimeFigureOut">
              <a:rPr lang="hu-HU" smtClean="0"/>
              <a:t>2019. 03. 26.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124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4AFA7-986B-42B1-A8D0-D0F42E692A2C}" type="datetimeFigureOut">
              <a:rPr lang="hu-HU" smtClean="0"/>
              <a:t>2019. 03. 26.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C697D-A117-48F0-A4E2-C78CAAE43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625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u.wikipedia.org/wiki/Joseph_Louis_Gay-Lussac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boltzmann&amp;tbm=isch&amp;source=iu&amp;ictx=1&amp;fir=yw4FnSPxEkX-JM%253A%252CvQNr8QGeVrKA3M%252C%252Fm%252F02nhfr&amp;vet=1&amp;usg=AI4_-kQFwPd7nnIVvMhtN-cuoLliKFcp7A&amp;sa=X&amp;ved=2ahUKEwjxqpWbmaDhAhVq_SoKHT91AfAQ_B0wCnoECA4QEQ#imgrc=yw4FnSPxEkX-JM: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en.wikipedia.org/wiki/File:Josiah_Willard_Gibbs_-from_MMS-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STATISZTIKUS FIZIKA</a:t>
            </a:r>
            <a:br>
              <a:rPr lang="hu-HU" dirty="0"/>
            </a:br>
            <a:r>
              <a:rPr lang="hu-HU" sz="4000" dirty="0"/>
              <a:t>(statisztikus mechanika)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Fizikatörténet előadás</a:t>
            </a:r>
          </a:p>
          <a:p>
            <a:r>
              <a:rPr lang="hu-HU" dirty="0"/>
              <a:t>3. éves </a:t>
            </a:r>
            <a:r>
              <a:rPr lang="hu-HU" dirty="0" err="1"/>
              <a:t>tanárszakos</a:t>
            </a:r>
            <a:r>
              <a:rPr lang="hu-HU" dirty="0"/>
              <a:t> hallgatóknak</a:t>
            </a:r>
          </a:p>
          <a:p>
            <a:r>
              <a:rPr lang="hu-HU" dirty="0"/>
              <a:t>2018-19 tanév 2. félév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7510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7" y="404664"/>
            <a:ext cx="792088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i="1" dirty="0"/>
              <a:t>Brown-mozgás</a:t>
            </a:r>
          </a:p>
          <a:p>
            <a:endParaRPr lang="hu-HU" sz="32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 err="1"/>
              <a:t>Lucretius</a:t>
            </a:r>
            <a:r>
              <a:rPr lang="hu-HU" sz="2800" b="1" dirty="0"/>
              <a:t>  - 60        </a:t>
            </a:r>
            <a:r>
              <a:rPr lang="hu-HU" sz="2800" dirty="0"/>
              <a:t>porszemcsék a fényben</a:t>
            </a:r>
            <a:endParaRPr lang="hu-HU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/>
              <a:t>Robert Brown   1827   </a:t>
            </a:r>
            <a:r>
              <a:rPr lang="hu-HU" sz="2800" dirty="0"/>
              <a:t>virágpor mikroszkóp alatt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/>
              <a:t>Einstein 1905, </a:t>
            </a:r>
            <a:r>
              <a:rPr lang="hu-HU" sz="2800" b="1" dirty="0" err="1"/>
              <a:t>Smoluchowski</a:t>
            </a:r>
            <a:r>
              <a:rPr lang="hu-HU" sz="2800" b="1" dirty="0"/>
              <a:t> 1906  </a:t>
            </a:r>
            <a:r>
              <a:rPr lang="hu-HU" sz="2800" dirty="0"/>
              <a:t>egyszerű matematikai modellek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/>
              <a:t>Jean </a:t>
            </a:r>
            <a:r>
              <a:rPr lang="hu-HU" sz="2800" b="1" dirty="0" err="1"/>
              <a:t>Baptiste</a:t>
            </a:r>
            <a:r>
              <a:rPr lang="hu-HU" sz="2800" b="1" dirty="0"/>
              <a:t> </a:t>
            </a:r>
            <a:r>
              <a:rPr lang="hu-HU" sz="2800" b="1" dirty="0" err="1"/>
              <a:t>Perrin</a:t>
            </a:r>
            <a:r>
              <a:rPr lang="hu-HU" sz="2800" b="1" dirty="0"/>
              <a:t> 1908 </a:t>
            </a:r>
            <a:r>
              <a:rPr lang="hu-HU" sz="2800" dirty="0"/>
              <a:t>mérések oldatokban:    a modellek igazolása, </a:t>
            </a:r>
            <a:r>
              <a:rPr lang="hu-HU" sz="2800" b="1" i="1" dirty="0"/>
              <a:t>k </a:t>
            </a:r>
            <a:r>
              <a:rPr lang="hu-HU" sz="2800" dirty="0"/>
              <a:t>becslése</a:t>
            </a:r>
            <a:r>
              <a:rPr lang="hu-HU" sz="2800" b="1" dirty="0"/>
              <a:t>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827585" y="4293096"/>
            <a:ext cx="8316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Amit a tudósok mondanak az atomokról, az nem mese, hanem valóság!</a:t>
            </a:r>
          </a:p>
          <a:p>
            <a:endParaRPr lang="hu-HU" sz="32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hu-HU" sz="2800" dirty="0" err="1">
                <a:latin typeface="Comic Sans MS" panose="030F0702030302020204" pitchFamily="66" charset="0"/>
              </a:rPr>
              <a:t>Perrin</a:t>
            </a:r>
            <a:r>
              <a:rPr lang="hu-HU" sz="2800" dirty="0">
                <a:latin typeface="Comic Sans MS" panose="030F0702030302020204" pitchFamily="66" charset="0"/>
              </a:rPr>
              <a:t> Nobel-díja 1926</a:t>
            </a:r>
          </a:p>
        </p:txBody>
      </p:sp>
    </p:spTree>
    <p:extLst>
      <p:ext uri="{BB962C8B-B14F-4D97-AF65-F5344CB8AC3E}">
        <p14:creationId xmlns:p14="http://schemas.microsoft.com/office/powerpoint/2010/main" val="198984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7584" y="332656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Domináns témák:</a:t>
            </a:r>
          </a:p>
          <a:p>
            <a:endParaRPr lang="hu-H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Boltzmann-egyenlet kiterjesztése </a:t>
            </a:r>
          </a:p>
          <a:p>
            <a:r>
              <a:rPr lang="hu-HU" sz="3200" dirty="0"/>
              <a:t>      sűrű gázokra, folyadékokra…</a:t>
            </a:r>
          </a:p>
          <a:p>
            <a:r>
              <a:rPr lang="hu-HU" sz="3200" dirty="0"/>
              <a:t>       (vegyészeknek való)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200" dirty="0"/>
          </a:p>
          <a:p>
            <a:endParaRPr lang="hu-H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/>
              <a:t>FÁZISÁTALAKULÁSOK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931612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404664"/>
            <a:ext cx="783419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i="1" dirty="0">
                <a:latin typeface="Comic Sans MS" panose="030F0702030302020204" pitchFamily="66" charset="0"/>
              </a:rPr>
              <a:t>Halmazállapot-változások, fázisátalakulások</a:t>
            </a:r>
          </a:p>
          <a:p>
            <a:endParaRPr lang="hu-HU" sz="2800" b="1" i="1" dirty="0">
              <a:latin typeface="Comic Sans MS" panose="030F0702030302020204" pitchFamily="66" charset="0"/>
            </a:endParaRPr>
          </a:p>
          <a:p>
            <a:r>
              <a:rPr lang="hu-HU" sz="2800" b="1" i="1" dirty="0">
                <a:latin typeface="Comic Sans MS" panose="030F0702030302020204" pitchFamily="66" charset="0"/>
              </a:rPr>
              <a:t>   </a:t>
            </a:r>
            <a:r>
              <a:rPr lang="hu-HU" sz="2800" b="1" dirty="0">
                <a:latin typeface="Comic Sans MS" panose="030F0702030302020204" pitchFamily="66" charset="0"/>
              </a:rPr>
              <a:t>Van der Waals: gáz-folyadék</a:t>
            </a:r>
          </a:p>
          <a:p>
            <a:r>
              <a:rPr lang="hu-HU" sz="2800" b="1" i="1" dirty="0">
                <a:latin typeface="Comic Sans MS" panose="030F0702030302020204" pitchFamily="66" charset="0"/>
              </a:rPr>
              <a:t>   </a:t>
            </a:r>
            <a:r>
              <a:rPr lang="hu-HU" sz="2800" b="1" dirty="0">
                <a:latin typeface="Comic Sans MS" panose="030F0702030302020204" pitchFamily="66" charset="0"/>
              </a:rPr>
              <a:t>Pierre Curie: </a:t>
            </a:r>
            <a:r>
              <a:rPr lang="hu-HU" sz="2800" b="1" dirty="0" err="1">
                <a:latin typeface="Comic Sans MS" panose="030F0702030302020204" pitchFamily="66" charset="0"/>
              </a:rPr>
              <a:t>paramágnes-ferromágnes</a:t>
            </a:r>
            <a:endParaRPr lang="hu-HU" sz="2800" b="1" dirty="0">
              <a:latin typeface="Comic Sans MS" panose="030F0702030302020204" pitchFamily="66" charset="0"/>
            </a:endParaRPr>
          </a:p>
          <a:p>
            <a:endParaRPr lang="hu-HU" sz="2800" b="1" dirty="0">
              <a:latin typeface="Comic Sans MS" panose="030F0702030302020204" pitchFamily="66" charset="0"/>
            </a:endParaRPr>
          </a:p>
          <a:p>
            <a:endParaRPr lang="hu-HU" sz="2800" b="1" i="1" dirty="0">
              <a:latin typeface="Comic Sans MS" panose="030F0702030302020204" pitchFamily="66" charset="0"/>
            </a:endParaRPr>
          </a:p>
          <a:p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Átlagtér-közelítés  --- </a:t>
            </a:r>
            <a:r>
              <a:rPr lang="hu-HU" sz="2800" b="1" i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Landau-elmélet</a:t>
            </a:r>
            <a:endParaRPr lang="hu-HU" sz="28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755576" y="2276872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rgbClr val="C00000"/>
                </a:solidFill>
              </a:rPr>
              <a:t>RENDEZŐDÉS = SZIMMETRIASÉRTÉS!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187624" y="3789040"/>
            <a:ext cx="640871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i="1" dirty="0"/>
              <a:t>1960-as évektől:  </a:t>
            </a:r>
            <a:r>
              <a:rPr lang="hu-HU" sz="3200" b="1" i="1" dirty="0"/>
              <a:t>KRITIKUS JELENSÉGEK</a:t>
            </a:r>
            <a:endParaRPr lang="hu-HU" sz="2800" b="1" i="1" dirty="0"/>
          </a:p>
          <a:p>
            <a:r>
              <a:rPr lang="hu-HU" sz="2800" b="1" i="1" dirty="0"/>
              <a:t>        </a:t>
            </a:r>
            <a:r>
              <a:rPr lang="hu-HU" sz="2800" i="1" dirty="0"/>
              <a:t>(ami a kritikus pont körül történik)</a:t>
            </a:r>
          </a:p>
          <a:p>
            <a:r>
              <a:rPr lang="hu-HU" sz="2800" b="1" i="1" dirty="0"/>
              <a:t>hosszútávú  fluktuációk</a:t>
            </a:r>
          </a:p>
          <a:p>
            <a:r>
              <a:rPr lang="hu-HU" sz="2800" b="1" i="1" dirty="0"/>
              <a:t>         önhasonlóság „skálázás”</a:t>
            </a:r>
          </a:p>
          <a:p>
            <a:r>
              <a:rPr lang="hu-HU" sz="2800" b="1" i="1" dirty="0"/>
              <a:t>komplex rendszerekben is sokszor:</a:t>
            </a:r>
          </a:p>
          <a:p>
            <a:r>
              <a:rPr lang="hu-HU" sz="2800" b="1" i="1" dirty="0"/>
              <a:t>            a  világ gyakran önszervező </a:t>
            </a:r>
            <a:r>
              <a:rPr lang="hu-HU" sz="2800" b="1" i="1" dirty="0">
                <a:sym typeface="Wingdings" panose="05000000000000000000" pitchFamily="2" charset="2"/>
              </a:rPr>
              <a:t></a:t>
            </a:r>
            <a:endParaRPr lang="hu-HU" sz="2800" i="1" dirty="0"/>
          </a:p>
        </p:txBody>
      </p:sp>
    </p:spTree>
    <p:extLst>
      <p:ext uri="{BB962C8B-B14F-4D97-AF65-F5344CB8AC3E}">
        <p14:creationId xmlns:p14="http://schemas.microsoft.com/office/powerpoint/2010/main" val="262822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1161C390-B5B0-4FF5-8E93-5760E1761479}"/>
              </a:ext>
            </a:extLst>
          </p:cNvPr>
          <p:cNvSpPr/>
          <p:nvPr/>
        </p:nvSpPr>
        <p:spPr>
          <a:xfrm>
            <a:off x="899592" y="363428"/>
            <a:ext cx="55983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hu-HU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b="1" dirty="0"/>
              <a:t>Alacsony hőmérsékletek: kvantum-statisztika </a:t>
            </a:r>
            <a:r>
              <a:rPr lang="hu-HU" sz="2400" dirty="0"/>
              <a:t>(szuperfolyékonyság, szupravezetés)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</a:rPr>
              <a:t>Káosz: a véletlen eredete! </a:t>
            </a:r>
            <a:r>
              <a:rPr lang="hu-HU" sz="2000" b="1" i="1" dirty="0"/>
              <a:t>19</a:t>
            </a:r>
            <a:r>
              <a:rPr lang="hu-HU" sz="2000" i="1" dirty="0"/>
              <a:t>70-es évek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20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2000" b="1" i="1" dirty="0"/>
          </a:p>
          <a:p>
            <a:endParaRPr lang="hu-HU" sz="2000" b="1" i="1" dirty="0"/>
          </a:p>
          <a:p>
            <a:endParaRPr lang="hu-HU" sz="2000" b="1" i="1" dirty="0"/>
          </a:p>
          <a:p>
            <a:endParaRPr lang="hu-HU" sz="2000" b="1" i="1" dirty="0"/>
          </a:p>
          <a:p>
            <a:endParaRPr lang="hu-HU" sz="20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b="1" dirty="0"/>
              <a:t>Komplex rendszerek: modellezzük,       ami csak hagyja magát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b="1" dirty="0"/>
              <a:t>Kicsi rendszerek statisztikus fizikája:                 </a:t>
            </a:r>
            <a:r>
              <a:rPr lang="hu-HU" sz="24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pici almának sok a héja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b="1" dirty="0"/>
              <a:t>kvantum-termodinamika…</a:t>
            </a:r>
            <a:r>
              <a:rPr lang="hu-HU" sz="2400" dirty="0"/>
              <a:t> 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002901EE-D244-4695-B253-F8828825AD2A}"/>
              </a:ext>
            </a:extLst>
          </p:cNvPr>
          <p:cNvSpPr txBox="1"/>
          <p:nvPr/>
        </p:nvSpPr>
        <p:spPr>
          <a:xfrm>
            <a:off x="179512" y="232971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i="1" dirty="0">
                <a:solidFill>
                  <a:srgbClr val="0070C0"/>
                </a:solidFill>
                <a:latin typeface="Comic Sans MS" panose="030F0702030302020204" pitchFamily="66" charset="0"/>
              </a:rPr>
              <a:t>A jövő determinált, de </a:t>
            </a: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kiszámíthatatlan,</a:t>
            </a:r>
            <a:endParaRPr lang="hu-HU" sz="2800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13DA9C6E-70F9-4AD0-A753-FAC019C0D1D3}"/>
              </a:ext>
            </a:extLst>
          </p:cNvPr>
          <p:cNvSpPr txBox="1"/>
          <p:nvPr/>
        </p:nvSpPr>
        <p:spPr>
          <a:xfrm>
            <a:off x="251520" y="28529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mert </a:t>
            </a: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a fejlődés érzékeny a kezdeti feltételekre</a:t>
            </a:r>
            <a:endParaRPr lang="hu-HU" sz="3200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BC0978B5-9607-4F8A-BAEA-79A5E81A2FDF}"/>
              </a:ext>
            </a:extLst>
          </p:cNvPr>
          <p:cNvSpPr txBox="1"/>
          <p:nvPr/>
        </p:nvSpPr>
        <p:spPr>
          <a:xfrm>
            <a:off x="5724128" y="342900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/>
              <a:t>DOBÓKOCKA</a:t>
            </a:r>
          </a:p>
        </p:txBody>
      </p:sp>
    </p:spTree>
    <p:extLst>
      <p:ext uri="{BB962C8B-B14F-4D97-AF65-F5344CB8AC3E}">
        <p14:creationId xmlns:p14="http://schemas.microsoft.com/office/powerpoint/2010/main" val="396253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9512" y="765279"/>
            <a:ext cx="88569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/>
              <a:t>ATOMOK:  </a:t>
            </a:r>
            <a:r>
              <a:rPr lang="hu-HU" sz="2800" b="1" dirty="0" err="1"/>
              <a:t>Demokritosz</a:t>
            </a:r>
            <a:r>
              <a:rPr lang="hu-HU" sz="2800" b="1" dirty="0"/>
              <a:t>      </a:t>
            </a:r>
            <a:r>
              <a:rPr lang="hu-HU" sz="2800" b="1" dirty="0">
                <a:solidFill>
                  <a:srgbClr val="C00000"/>
                </a:solidFill>
              </a:rPr>
              <a:t>Boyle </a:t>
            </a:r>
            <a:r>
              <a:rPr lang="hu-HU" sz="2800" b="1" dirty="0"/>
              <a:t>   Dalton, Avogadro ….  </a:t>
            </a:r>
          </a:p>
          <a:p>
            <a:endParaRPr lang="hu-HU" sz="2800" b="1" dirty="0"/>
          </a:p>
          <a:p>
            <a:r>
              <a:rPr lang="hu-HU" sz="2800" b="1" dirty="0"/>
              <a:t>Brown, Einstein</a:t>
            </a:r>
          </a:p>
          <a:p>
            <a:endParaRPr lang="hu-HU" sz="2800" b="1" dirty="0"/>
          </a:p>
          <a:p>
            <a:r>
              <a:rPr lang="hu-HU" sz="2800" b="1" dirty="0"/>
              <a:t>Maxwell, Boltzmann, </a:t>
            </a:r>
            <a:r>
              <a:rPr lang="hu-HU" sz="2800" b="1" dirty="0" err="1"/>
              <a:t>Gibbs</a:t>
            </a:r>
            <a:r>
              <a:rPr lang="hu-HU" sz="2800" b="1" dirty="0"/>
              <a:t>   </a:t>
            </a:r>
          </a:p>
          <a:p>
            <a:endParaRPr lang="hu-HU" sz="2800" b="1" dirty="0"/>
          </a:p>
          <a:p>
            <a:r>
              <a:rPr lang="hu-HU" sz="2800" dirty="0"/>
              <a:t>   </a:t>
            </a:r>
          </a:p>
          <a:p>
            <a:endParaRPr lang="hu-HU" sz="2800" dirty="0"/>
          </a:p>
          <a:p>
            <a:r>
              <a:rPr lang="hu-HU" sz="2800" dirty="0"/>
              <a:t>                 </a:t>
            </a:r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20. század</a:t>
            </a:r>
          </a:p>
        </p:txBody>
      </p:sp>
    </p:spTree>
    <p:extLst>
      <p:ext uri="{BB962C8B-B14F-4D97-AF65-F5344CB8AC3E}">
        <p14:creationId xmlns:p14="http://schemas.microsoft.com/office/powerpoint/2010/main" val="2855010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332656"/>
            <a:ext cx="87849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/>
              <a:t>Robert Boyle   1627-1691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Kémiai kísérletek, sav-bázis, hidrogén 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Gázok viszkozitása (nem függ a sűrűségtől!! – Maxwell)   (</a:t>
            </a:r>
            <a:r>
              <a:rPr lang="hu-HU" sz="2800" i="1" dirty="0"/>
              <a:t>Kittel: </a:t>
            </a:r>
            <a:r>
              <a:rPr lang="hu-HU" sz="2800" i="1" dirty="0" err="1"/>
              <a:t>Thermal</a:t>
            </a:r>
            <a:r>
              <a:rPr lang="hu-HU" sz="2800" i="1" dirty="0"/>
              <a:t> </a:t>
            </a:r>
            <a:r>
              <a:rPr lang="hu-HU" sz="2800" i="1" dirty="0" err="1"/>
              <a:t>Physics</a:t>
            </a:r>
            <a:r>
              <a:rPr lang="hu-HU" sz="28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err="1">
                <a:solidFill>
                  <a:srgbClr val="0070C0"/>
                </a:solidFill>
              </a:rPr>
              <a:t>Boyle-Mariotte</a:t>
            </a:r>
            <a:r>
              <a:rPr lang="hu-HU" sz="2800" dirty="0">
                <a:solidFill>
                  <a:srgbClr val="0070C0"/>
                </a:solidFill>
              </a:rPr>
              <a:t> törvény     </a:t>
            </a:r>
            <a:r>
              <a:rPr lang="hu-HU" sz="2800" dirty="0"/>
              <a:t>(</a:t>
            </a:r>
            <a:r>
              <a:rPr lang="hu-HU" sz="2800" dirty="0" err="1"/>
              <a:t>Mariotte</a:t>
            </a:r>
            <a:r>
              <a:rPr lang="hu-HU" sz="2800" dirty="0"/>
              <a:t>: pap, botanikus…)</a:t>
            </a:r>
          </a:p>
          <a:p>
            <a:r>
              <a:rPr lang="hu-HU" sz="2800" b="1" dirty="0"/>
              <a:t>                   </a:t>
            </a:r>
            <a:r>
              <a:rPr lang="hu-HU" sz="2800" b="1" i="1" dirty="0" err="1"/>
              <a:t>pV</a:t>
            </a:r>
            <a:r>
              <a:rPr lang="hu-HU" sz="2800" b="1" i="1" dirty="0"/>
              <a:t> = konstans  (</a:t>
            </a:r>
            <a:r>
              <a:rPr lang="hu-HU" sz="2800" b="1" i="1" dirty="0">
                <a:solidFill>
                  <a:srgbClr val="0070C0"/>
                </a:solidFill>
              </a:rPr>
              <a:t>állandó hőmérsékleten</a:t>
            </a:r>
            <a:r>
              <a:rPr lang="hu-HU" sz="2800" b="1" i="1" dirty="0"/>
              <a:t>)</a:t>
            </a:r>
          </a:p>
          <a:p>
            <a:endParaRPr lang="hu-HU" sz="2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539552" y="3143870"/>
            <a:ext cx="82109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Részletes magyarázat (Bernoulli 1738): </a:t>
            </a:r>
          </a:p>
          <a:p>
            <a:r>
              <a:rPr lang="hu-HU" sz="3200" i="1" dirty="0">
                <a:solidFill>
                  <a:srgbClr val="C00000"/>
                </a:solidFill>
                <a:latin typeface="Comic Sans MS" panose="030F0702030302020204" pitchFamily="66" charset="0"/>
              </a:rPr>
              <a:t>impulzusátadás = erő = nyomás</a:t>
            </a:r>
            <a:endParaRPr lang="hu-HU" sz="3200" b="1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043608" y="4365104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hlinkClick r:id="rId2" tooltip="Joseph Louis Gay-Lussac"/>
              </a:rPr>
              <a:t>Joseph Louis Gay-</a:t>
            </a:r>
            <a:r>
              <a:rPr lang="hu-HU" sz="3600" dirty="0" err="1">
                <a:hlinkClick r:id="rId2" tooltip="Joseph Louis Gay-Lussac"/>
              </a:rPr>
              <a:t>Lussac</a:t>
            </a:r>
            <a:r>
              <a:rPr lang="hu-HU" sz="3600" dirty="0"/>
              <a:t> 1778–1850:</a:t>
            </a:r>
          </a:p>
          <a:p>
            <a:r>
              <a:rPr lang="hu-HU" sz="3600" dirty="0"/>
              <a:t>      a hőmérsékletfüggés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F63325AA-7C0D-4E7D-B342-15893382E510}"/>
              </a:ext>
            </a:extLst>
          </p:cNvPr>
          <p:cNvSpPr txBox="1"/>
          <p:nvPr/>
        </p:nvSpPr>
        <p:spPr>
          <a:xfrm>
            <a:off x="467544" y="5733256"/>
            <a:ext cx="7428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dirty="0"/>
              <a:t>Ideális gáztörvény:   </a:t>
            </a:r>
            <a:r>
              <a:rPr lang="hu-HU" sz="4000" b="1" i="1" dirty="0" err="1"/>
              <a:t>pV</a:t>
            </a:r>
            <a:r>
              <a:rPr lang="hu-HU" sz="4000" b="1" i="1" dirty="0"/>
              <a:t> = </a:t>
            </a:r>
            <a:r>
              <a:rPr lang="hu-HU" sz="4000" b="1" i="1" dirty="0" err="1"/>
              <a:t>const</a:t>
            </a:r>
            <a:r>
              <a:rPr lang="hu-HU" sz="4000" b="1" i="1" dirty="0"/>
              <a:t> </a:t>
            </a:r>
            <a:r>
              <a:rPr lang="hu-HU" sz="4000" b="1" i="1" dirty="0">
                <a:latin typeface="Cambria Math"/>
                <a:ea typeface="Cambria Math"/>
              </a:rPr>
              <a:t>⦁  T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81406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17283" y="332656"/>
            <a:ext cx="6702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/>
              <a:t>Ideális gáztörvény:   </a:t>
            </a:r>
            <a:r>
              <a:rPr lang="hu-HU" sz="3600" b="1" i="1" dirty="0" err="1"/>
              <a:t>pV</a:t>
            </a:r>
            <a:r>
              <a:rPr lang="hu-HU" sz="3600" b="1" i="1" dirty="0"/>
              <a:t> = </a:t>
            </a:r>
            <a:r>
              <a:rPr lang="hu-HU" sz="3600" b="1" i="1" dirty="0" err="1"/>
              <a:t>const</a:t>
            </a:r>
            <a:r>
              <a:rPr lang="hu-HU" sz="3600" b="1" i="1" dirty="0"/>
              <a:t> </a:t>
            </a:r>
            <a:r>
              <a:rPr lang="hu-HU" sz="3600" b="1" i="1" dirty="0">
                <a:latin typeface="Cambria Math"/>
                <a:ea typeface="Cambria Math"/>
              </a:rPr>
              <a:t>⦁  T</a:t>
            </a:r>
            <a:endParaRPr lang="hu-HU" sz="36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539552" y="1052736"/>
            <a:ext cx="81117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/>
              <a:t>Mi a konstans?  </a:t>
            </a:r>
            <a:r>
              <a:rPr lang="hu-HU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MÓLSZÁM</a:t>
            </a:r>
            <a:r>
              <a:rPr lang="hu-HU" sz="3200" dirty="0"/>
              <a:t> </a:t>
            </a:r>
            <a:r>
              <a:rPr lang="hu-HU" sz="3200" b="1" i="1" dirty="0">
                <a:latin typeface="Cambria Math"/>
                <a:ea typeface="Cambria Math"/>
              </a:rPr>
              <a:t>⦁  R   (Avogadro) </a:t>
            </a:r>
            <a:r>
              <a:rPr lang="hu-HU" sz="3200" dirty="0"/>
              <a:t>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11560" y="2492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439745" y="1628800"/>
            <a:ext cx="86950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i="1" dirty="0">
                <a:latin typeface="Comic Sans MS" panose="030F0702030302020204" pitchFamily="66" charset="0"/>
              </a:rPr>
              <a:t>           egy atom  </a:t>
            </a:r>
          </a:p>
          <a:p>
            <a:r>
              <a:rPr lang="hu-HU" sz="3600" b="1" i="1" dirty="0">
                <a:latin typeface="Comic Sans MS" panose="030F0702030302020204" pitchFamily="66" charset="0"/>
              </a:rPr>
              <a:t>              kinetikus energiája </a:t>
            </a:r>
          </a:p>
          <a:p>
            <a:r>
              <a:rPr lang="hu-HU" sz="3600" b="1" i="1" dirty="0">
                <a:latin typeface="Comic Sans MS" panose="030F0702030302020204" pitchFamily="66" charset="0"/>
              </a:rPr>
              <a:t>                ~ abszolút hőmérséklet!</a:t>
            </a:r>
            <a:endParaRPr lang="hu-HU" sz="36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698160" y="2204864"/>
            <a:ext cx="2433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ÁTLAGOS</a:t>
            </a:r>
          </a:p>
        </p:txBody>
      </p:sp>
      <p:sp>
        <p:nvSpPr>
          <p:cNvPr id="8" name="AutoShape 2" descr="{\displaystyle f(v)=\left({\frac {m}{2\pi kT}}\right)^{3/2}\,4\pi v^{2}e^{-{\frac {mv^{2}}{2kT}}},}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1" name="AutoShape 3" descr="\mu=2a \sqrt{\frac{2}{\pi}}"/>
          <p:cNvSpPr>
            <a:spLocks noChangeAspect="1" noChangeArrowheads="1"/>
          </p:cNvSpPr>
          <p:nvPr/>
        </p:nvSpPr>
        <p:spPr bwMode="auto">
          <a:xfrm>
            <a:off x="4302125" y="13525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2" name="AutoShape 4" descr="\sqrt{2} a"/>
          <p:cNvSpPr>
            <a:spLocks noChangeAspect="1" noChangeArrowheads="1"/>
          </p:cNvSpPr>
          <p:nvPr/>
        </p:nvSpPr>
        <p:spPr bwMode="auto">
          <a:xfrm>
            <a:off x="4302125" y="13525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3" name="AutoShape 5" descr="\sigma^2=\frac{a^2(3 \pi - 8)}{\pi}"/>
          <p:cNvSpPr>
            <a:spLocks noChangeAspect="1" noChangeArrowheads="1"/>
          </p:cNvSpPr>
          <p:nvPr/>
        </p:nvSpPr>
        <p:spPr bwMode="auto">
          <a:xfrm>
            <a:off x="4302125" y="13525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" name="AutoShape 6" descr="\gamma_1=\frac{2 \sqrt{2} (16 -5 \pi)}{(3 \pi - 8)^{3/2}}"/>
          <p:cNvSpPr>
            <a:spLocks noChangeAspect="1" noChangeArrowheads="1"/>
          </p:cNvSpPr>
          <p:nvPr/>
        </p:nvSpPr>
        <p:spPr bwMode="auto">
          <a:xfrm>
            <a:off x="4302125" y="13525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" name="AutoShape 7" descr="\gamma_2=4\frac{\left(-96+40\pi-3\pi^2\right)}{(3 \pi - 8)^2}"/>
          <p:cNvSpPr>
            <a:spLocks noChangeAspect="1" noChangeArrowheads="1"/>
          </p:cNvSpPr>
          <p:nvPr/>
        </p:nvSpPr>
        <p:spPr bwMode="auto">
          <a:xfrm>
            <a:off x="4302125" y="13525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6" name="AutoShape 8" descr="\ln\left(a\sqrt{2\pi}\right)+\gamma-\frac{1}{2}"/>
          <p:cNvSpPr>
            <a:spLocks noChangeAspect="1" noChangeArrowheads="1"/>
          </p:cNvSpPr>
          <p:nvPr/>
        </p:nvSpPr>
        <p:spPr bwMode="auto">
          <a:xfrm>
            <a:off x="4302125" y="13525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4302125" y="1352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3" name="AutoShape 16" descr="{\displaystyle f(v)=\left({\frac {m}{2\pi kT}}\right)^{3/2}\,4\pi v^{2}e^{-{\frac {mv^{2}}{2kT}}},}"/>
          <p:cNvSpPr>
            <a:spLocks noChangeAspect="1" noChangeArrowheads="1"/>
          </p:cNvSpPr>
          <p:nvPr/>
        </p:nvSpPr>
        <p:spPr bwMode="auto">
          <a:xfrm>
            <a:off x="4822825" y="1117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5" name="AutoShape 18" descr="f_{{\mathbf  {v}}}(v_{x},v_{y},v_{z})=\left({\frac  {m}{2\pi kT}}\right)^{{3/2}}\exp \left[-{\frac  {m(v_{x}^{2}+v_{y}^{2}+v_{z}^{2})}{2kT}}\right]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6" name="AutoShape 20" descr="f_{{\mathbf  {v}}}(v_{x},v_{y},v_{z})=\left({\frac  {m}{2\pi kT}}\right)^{{3/2}}\exp \left[-{\frac  {m(v_{x}^{2}+v_{y}^{2}+v_{z}^{2})}{2kT}}\right]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8" name="AutoShape 22" descr="f_{{\mathbf  {v}}}(v_{x},v_{y},v_{z})=\left({\frac  {m}{2\pi kT}}\right)^{{3/2}}\exp \left[-{\frac  {m(v_{x}^{2}+v_{y}^{2}+v_{z}^{2})}{2kT}}\right]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9" name="AutoShape 24" descr="f_{{\mathbf  {v}}}(v_{x},v_{y},v_{z})=\left({\frac  {m}{2\pi kT}}\right)^{{3/2}}\exp \left[-{\frac  {m(v_{x}^{2}+v_{y}^{2}+v_{z}^{2})}{2kT}}\right]"/>
          <p:cNvSpPr>
            <a:spLocks noChangeAspect="1" noChangeArrowheads="1"/>
          </p:cNvSpPr>
          <p:nvPr/>
        </p:nvSpPr>
        <p:spPr bwMode="auto">
          <a:xfrm>
            <a:off x="67310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2" name="AutoShape 28" descr="f_{{\mathbf  {v}}}(v_{x},v_{y},v_{z})=\left({\frac  {m}{2\pi kT}}\right)^{{3/2}}\exp \left[-{\frac  {m(v_{x}^{2}+v_{y}^{2}+v_{z}^{2})}{2kT}}\right]"/>
          <p:cNvSpPr>
            <a:spLocks noChangeAspect="1" noChangeArrowheads="1"/>
          </p:cNvSpPr>
          <p:nvPr/>
        </p:nvSpPr>
        <p:spPr bwMode="auto">
          <a:xfrm>
            <a:off x="82550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4" name="AutoShape 32" descr="f_{{\mathbf  {v}}}(v_{x},v_{y},v_{z})=\left({\frac  {m}{2\pi kT}}\right)^{{3/2}}\exp \left[-{\frac  {m(v_{x}^{2}+v_{y}^{2}+v_{z}^{2})}{2kT}}\right]"/>
          <p:cNvSpPr>
            <a:spLocks noChangeAspect="1" noChangeArrowheads="1"/>
          </p:cNvSpPr>
          <p:nvPr/>
        </p:nvSpPr>
        <p:spPr bwMode="auto">
          <a:xfrm>
            <a:off x="977900" y="777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6" name="AutoShape 36" descr="f_{{\mathbf  {v}}}(v_{x},v_{y},v_{z})=\left({\frac  {m}{2\pi kT}}\right)^{{3/2}}\exp \left[-{\frac  {m(v_{x}^{2}+v_{y}^{2}+v_{z}^{2})}{2kT}}\right]"/>
          <p:cNvSpPr>
            <a:spLocks noChangeAspect="1" noChangeArrowheads="1"/>
          </p:cNvSpPr>
          <p:nvPr/>
        </p:nvSpPr>
        <p:spPr bwMode="auto">
          <a:xfrm>
            <a:off x="1130300" y="930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7" name="AutoShape 38" descr="f_{{\mathbf  {v}}}(v_{x},v_{y},v_{z})=\left({\frac  {m}{2\pi kT}}\right)^{{3/2}}\exp \left[-{\frac  {m(v_{x}^{2}+v_{y}^{2}+v_{z}^{2})}{2kT}}\right]"/>
          <p:cNvSpPr>
            <a:spLocks noChangeAspect="1" noChangeArrowheads="1"/>
          </p:cNvSpPr>
          <p:nvPr/>
        </p:nvSpPr>
        <p:spPr bwMode="auto">
          <a:xfrm>
            <a:off x="1282700" y="1082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457200" y="3876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6" name="Csoportba foglalás 45"/>
          <p:cNvGrpSpPr/>
          <p:nvPr/>
        </p:nvGrpSpPr>
        <p:grpSpPr>
          <a:xfrm>
            <a:off x="457200" y="3212976"/>
            <a:ext cx="7465505" cy="3528392"/>
            <a:chOff x="457200" y="3501008"/>
            <a:chExt cx="6467442" cy="3240360"/>
          </a:xfrm>
        </p:grpSpPr>
        <p:pic>
          <p:nvPicPr>
            <p:cNvPr id="45" name="Kép 4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018" b="18088"/>
            <a:stretch/>
          </p:blipFill>
          <p:spPr>
            <a:xfrm>
              <a:off x="703926" y="3989827"/>
              <a:ext cx="6187504" cy="2751541"/>
            </a:xfrm>
            <a:prstGeom prst="rect">
              <a:avLst/>
            </a:prstGeom>
          </p:spPr>
        </p:pic>
        <p:sp>
          <p:nvSpPr>
            <p:cNvPr id="44" name="Szövegdoboz 43"/>
            <p:cNvSpPr txBox="1"/>
            <p:nvPr/>
          </p:nvSpPr>
          <p:spPr>
            <a:xfrm>
              <a:off x="457200" y="3501008"/>
              <a:ext cx="6467442" cy="480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Maxwell-féle sebességeloszlás, </a:t>
              </a:r>
              <a:r>
                <a:rPr lang="hu-HU" sz="2800" dirty="0" err="1">
                  <a:solidFill>
                    <a:srgbClr val="0070C0"/>
                  </a:solidFill>
                  <a:latin typeface="Comic Sans MS" panose="030F0702030302020204" pitchFamily="66" charset="0"/>
                </a:rPr>
                <a:t>ekvipartició</a:t>
              </a:r>
              <a:endParaRPr lang="hu-HU" sz="2800" dirty="0">
                <a:solidFill>
                  <a:srgbClr val="0070C0"/>
                </a:solidFill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163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TZilBcYc5N4Y6ZRbEP_nY-GVjoXy6W0AK6hAEZaD2QDGo_RpNmJ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92" y="1268760"/>
            <a:ext cx="230142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4664"/>
            <a:ext cx="3456384" cy="3802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179512" y="4365104"/>
            <a:ext cx="85956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i="1" dirty="0">
                <a:latin typeface="Comic Sans MS" panose="030F0702030302020204" pitchFamily="66" charset="0"/>
              </a:rPr>
              <a:t>A démon </a:t>
            </a:r>
            <a:r>
              <a:rPr lang="hu-HU" sz="32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információt</a:t>
            </a:r>
            <a:r>
              <a:rPr lang="hu-HU" sz="3200" b="1" i="1" dirty="0">
                <a:latin typeface="Comic Sans MS" panose="030F0702030302020204" pitchFamily="66" charset="0"/>
              </a:rPr>
              <a:t> </a:t>
            </a:r>
            <a:r>
              <a:rPr lang="hu-HU" sz="3200" i="1" dirty="0">
                <a:latin typeface="Comic Sans MS" panose="030F0702030302020204" pitchFamily="66" charset="0"/>
              </a:rPr>
              <a:t>szerez a molekulákról,</a:t>
            </a:r>
          </a:p>
          <a:p>
            <a:r>
              <a:rPr lang="hu-HU" sz="3200" i="1" dirty="0">
                <a:latin typeface="Comic Sans MS" panose="030F0702030302020204" pitchFamily="66" charset="0"/>
              </a:rPr>
              <a:t>          ezzel csökkenti az </a:t>
            </a:r>
            <a:r>
              <a:rPr lang="hu-HU" sz="3200" b="1" i="1" dirty="0">
                <a:latin typeface="Comic Sans MS" panose="030F0702030302020204" pitchFamily="66" charset="0"/>
              </a:rPr>
              <a:t>entrópiát</a:t>
            </a:r>
            <a:r>
              <a:rPr lang="hu-HU" sz="3200" i="1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228FDBB-9E1F-475C-BE9B-1A527411F653}"/>
              </a:ext>
            </a:extLst>
          </p:cNvPr>
          <p:cNvSpPr txBox="1"/>
          <p:nvPr/>
        </p:nvSpPr>
        <p:spPr>
          <a:xfrm>
            <a:off x="395536" y="40466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Maxwell-démon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DB2369C-2953-4421-BB72-69EB345D2A80}"/>
              </a:ext>
            </a:extLst>
          </p:cNvPr>
          <p:cNvSpPr txBox="1"/>
          <p:nvPr/>
        </p:nvSpPr>
        <p:spPr>
          <a:xfrm>
            <a:off x="395536" y="537321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i="1" dirty="0"/>
              <a:t>Aki sokat tett a magyarázatáért: </a:t>
            </a:r>
            <a:r>
              <a:rPr lang="hu-HU" sz="3600" b="1" i="1" dirty="0"/>
              <a:t>Szilárd Leó</a:t>
            </a:r>
            <a:endParaRPr lang="hu-HU" sz="3600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F6D0A58-F052-43F8-90E2-F1C0A873ACC6}"/>
              </a:ext>
            </a:extLst>
          </p:cNvPr>
          <p:cNvSpPr txBox="1"/>
          <p:nvPr/>
        </p:nvSpPr>
        <p:spPr>
          <a:xfrm>
            <a:off x="1043608" y="6093296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Landauer</a:t>
            </a:r>
            <a:r>
              <a:rPr lang="hu-HU" sz="24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1961: a démonnak FELEJTENIE kell</a:t>
            </a:r>
          </a:p>
        </p:txBody>
      </p:sp>
    </p:spTree>
    <p:extLst>
      <p:ext uri="{BB962C8B-B14F-4D97-AF65-F5344CB8AC3E}">
        <p14:creationId xmlns:p14="http://schemas.microsoft.com/office/powerpoint/2010/main" val="347554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Csoportba foglalás 5"/>
          <p:cNvGrpSpPr/>
          <p:nvPr/>
        </p:nvGrpSpPr>
        <p:grpSpPr>
          <a:xfrm>
            <a:off x="539552" y="404664"/>
            <a:ext cx="7920880" cy="4339650"/>
            <a:chOff x="539552" y="404664"/>
            <a:chExt cx="7920880" cy="4339650"/>
          </a:xfrm>
        </p:grpSpPr>
        <p:sp>
          <p:nvSpPr>
            <p:cNvPr id="4" name="Szövegdoboz 3"/>
            <p:cNvSpPr txBox="1"/>
            <p:nvPr/>
          </p:nvSpPr>
          <p:spPr>
            <a:xfrm>
              <a:off x="539552" y="404664"/>
              <a:ext cx="7920880" cy="4339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/>
                <a:t>A sebességeloszlás „igazi” levezetése:</a:t>
              </a:r>
            </a:p>
            <a:p>
              <a:r>
                <a:rPr lang="hu-HU" sz="2800" b="1" dirty="0"/>
                <a:t>Ludwig Boltzmann   1844-1906</a:t>
              </a:r>
            </a:p>
            <a:p>
              <a:endParaRPr lang="hu-HU" sz="2800" b="1" dirty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dirty="0"/>
                <a:t>Ideális gázok Boltzmann-eloszlása: az energia a döntő!                           </a:t>
              </a:r>
              <a:r>
                <a:rPr lang="hu-HU" sz="28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„Boltzmann-faktor”</a:t>
              </a:r>
              <a:endParaRPr lang="hu-HU" sz="2800" dirty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dirty="0"/>
                <a:t>Boltzmann-egyenlet az egyensúly beállására: a gázmolekulák </a:t>
              </a:r>
              <a:r>
                <a:rPr lang="hu-HU" sz="2800" b="1" dirty="0"/>
                <a:t>áramlanak </a:t>
              </a:r>
              <a:r>
                <a:rPr lang="hu-HU" sz="2800" dirty="0"/>
                <a:t>és időnként </a:t>
              </a:r>
              <a:r>
                <a:rPr lang="hu-HU" sz="2800" b="1" dirty="0"/>
                <a:t>ütköznek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dirty="0"/>
                <a:t>Stefan-Boltzmann törvény a hősugárzás energiatartalmáról (fénynyomás termodinamikája)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dirty="0"/>
                <a:t>…..</a:t>
              </a:r>
              <a:endParaRPr lang="hu-HU" sz="3200" dirty="0"/>
            </a:p>
          </p:txBody>
        </p:sp>
        <p:pic>
          <p:nvPicPr>
            <p:cNvPr id="5" name="Kép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899" t="5203" r="52259" b="89594"/>
            <a:stretch/>
          </p:blipFill>
          <p:spPr>
            <a:xfrm>
              <a:off x="2699792" y="2036340"/>
              <a:ext cx="1280491" cy="518679"/>
            </a:xfrm>
            <a:prstGeom prst="rect">
              <a:avLst/>
            </a:prstGeom>
          </p:spPr>
        </p:pic>
      </p:grpSp>
      <p:sp>
        <p:nvSpPr>
          <p:cNvPr id="7" name="Szövegdoboz 6"/>
          <p:cNvSpPr txBox="1"/>
          <p:nvPr/>
        </p:nvSpPr>
        <p:spPr>
          <a:xfrm>
            <a:off x="971600" y="4728046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i="1" dirty="0"/>
              <a:t>Ez sok mindent megmagyaráz</a:t>
            </a:r>
          </a:p>
          <a:p>
            <a:r>
              <a:rPr lang="hu-HU" sz="3200" i="1" dirty="0"/>
              <a:t>   az ideális gáz példáján --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2162521" y="5868561"/>
            <a:ext cx="4137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i="1" dirty="0"/>
              <a:t>sajnos másra nem jó  </a:t>
            </a:r>
            <a:r>
              <a:rPr lang="hu-HU" sz="3200" i="1" dirty="0">
                <a:sym typeface="Wingdings" panose="05000000000000000000" pitchFamily="2" charset="2"/>
              </a:rPr>
              <a:t></a:t>
            </a:r>
            <a:endParaRPr lang="hu-HU" sz="3200" i="1" dirty="0"/>
          </a:p>
        </p:txBody>
      </p:sp>
      <p:pic>
        <p:nvPicPr>
          <p:cNvPr id="1026" name="Picture 2" descr="Képtalálat a következőre: „boltzmann”">
            <a:hlinkClick r:id="rId3"/>
            <a:extLst>
              <a:ext uri="{FF2B5EF4-FFF2-40B4-BE49-F238E27FC236}">
                <a16:creationId xmlns:a16="http://schemas.microsoft.com/office/drawing/2014/main" id="{41FA37F9-1DAA-4EA0-B660-4BC49F1AC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372" y="188640"/>
            <a:ext cx="11049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68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634397" y="1700808"/>
            <a:ext cx="599715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/>
              <a:t>S = k </a:t>
            </a:r>
            <a:r>
              <a:rPr lang="hu-HU" sz="3200" b="1" i="1" dirty="0" err="1"/>
              <a:t>ln</a:t>
            </a:r>
            <a:r>
              <a:rPr lang="hu-HU" sz="3200" b="1" i="1" dirty="0"/>
              <a:t> W      (Boltzmann? Planck.)</a:t>
            </a:r>
          </a:p>
          <a:p>
            <a:endParaRPr lang="hu-HU" sz="3200" b="1" i="1" dirty="0"/>
          </a:p>
          <a:p>
            <a:r>
              <a:rPr lang="hu-HU" sz="3200" b="1" i="1" dirty="0"/>
              <a:t>W: az adott energiából elérhető</a:t>
            </a:r>
          </a:p>
          <a:p>
            <a:r>
              <a:rPr lang="hu-HU" sz="3200" b="1" i="1" dirty="0" err="1"/>
              <a:t>mikroszkópikus</a:t>
            </a:r>
            <a:r>
              <a:rPr lang="hu-HU" sz="3200" b="1" i="1" dirty="0"/>
              <a:t> állapotok száma</a:t>
            </a:r>
          </a:p>
          <a:p>
            <a:endParaRPr lang="hu-HU" sz="3200" b="1" i="1" dirty="0"/>
          </a:p>
          <a:p>
            <a:r>
              <a:rPr lang="hu-HU" sz="3200" b="1" i="1" dirty="0"/>
              <a:t>= </a:t>
            </a:r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A SZABADSÁG MÉRTÉKE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156045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övegdoboz 10"/>
          <p:cNvSpPr txBox="1"/>
          <p:nvPr/>
        </p:nvSpPr>
        <p:spPr>
          <a:xfrm>
            <a:off x="467544" y="476672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err="1"/>
              <a:t>Josiah</a:t>
            </a:r>
            <a:r>
              <a:rPr lang="hu-HU" sz="3200" b="1" dirty="0"/>
              <a:t> </a:t>
            </a:r>
            <a:r>
              <a:rPr lang="hu-HU" sz="3200" b="1" dirty="0" err="1"/>
              <a:t>Willard</a:t>
            </a:r>
            <a:r>
              <a:rPr lang="hu-HU" sz="3200" b="1" dirty="0"/>
              <a:t> </a:t>
            </a:r>
            <a:r>
              <a:rPr lang="hu-HU" sz="3200" b="1" dirty="0" err="1"/>
              <a:t>Gibbs</a:t>
            </a:r>
            <a:r>
              <a:rPr lang="hu-HU" sz="3200" b="1" dirty="0"/>
              <a:t>  1839-1903</a:t>
            </a:r>
          </a:p>
          <a:p>
            <a:endParaRPr lang="hu-HU" sz="3200" b="1" dirty="0"/>
          </a:p>
          <a:p>
            <a:endParaRPr lang="hu-HU" sz="3200" b="1" dirty="0"/>
          </a:p>
          <a:p>
            <a:r>
              <a:rPr lang="hu-HU" sz="3200" b="1" i="1" dirty="0"/>
              <a:t>  </a:t>
            </a:r>
            <a:r>
              <a:rPr lang="hu-HU" sz="3200" i="1" dirty="0">
                <a:latin typeface="Comic Sans MS" panose="030F0702030302020204" pitchFamily="66" charset="0"/>
              </a:rPr>
              <a:t>Einstein: „A legnagyobb elme</a:t>
            </a:r>
          </a:p>
          <a:p>
            <a:r>
              <a:rPr lang="hu-HU" sz="3200" b="1" i="1" dirty="0">
                <a:latin typeface="Comic Sans MS" panose="030F0702030302020204" pitchFamily="66" charset="0"/>
              </a:rPr>
              <a:t>       </a:t>
            </a:r>
            <a:r>
              <a:rPr lang="hu-HU" sz="3200" i="1" dirty="0">
                <a:latin typeface="Comic Sans MS" panose="030F0702030302020204" pitchFamily="66" charset="0"/>
              </a:rPr>
              <a:t>Amerika történetében</a:t>
            </a:r>
            <a:r>
              <a:rPr lang="hu-HU" sz="3200" b="1" i="1" dirty="0">
                <a:latin typeface="Comic Sans MS" panose="030F0702030302020204" pitchFamily="66" charset="0"/>
              </a:rPr>
              <a:t>”</a:t>
            </a:r>
          </a:p>
          <a:p>
            <a:endParaRPr lang="hu-HU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i="1" dirty="0" err="1">
                <a:solidFill>
                  <a:srgbClr val="002060"/>
                </a:solidFill>
              </a:rPr>
              <a:t>Gibbs</a:t>
            </a:r>
            <a:r>
              <a:rPr lang="hu-HU" sz="3200" b="1" i="1" dirty="0">
                <a:solidFill>
                  <a:srgbClr val="002060"/>
                </a:solidFill>
              </a:rPr>
              <a:t>-féle sokaságok:                                          </a:t>
            </a:r>
            <a:r>
              <a:rPr lang="hu-HU" sz="3200" b="1" dirty="0"/>
              <a:t> </a:t>
            </a:r>
            <a:r>
              <a:rPr lang="hu-HU" sz="3200" dirty="0"/>
              <a:t> a statisztikus mechanika kiterjesztése              </a:t>
            </a:r>
            <a:r>
              <a:rPr lang="hu-HU" sz="3200" b="1" i="1" dirty="0">
                <a:solidFill>
                  <a:srgbClr val="C00000"/>
                </a:solidFill>
              </a:rPr>
              <a:t>mindenre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Kémiai termodinamika, </a:t>
            </a:r>
            <a:r>
              <a:rPr lang="hu-HU" sz="3200" b="1" i="1" dirty="0">
                <a:solidFill>
                  <a:srgbClr val="002060"/>
                </a:solidFill>
              </a:rPr>
              <a:t>kémiai potenciál</a:t>
            </a:r>
            <a:endParaRPr lang="hu-HU" sz="3200" b="1" i="1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Keverési entrópiában „</a:t>
            </a:r>
            <a:r>
              <a:rPr lang="hu-HU" sz="3200" dirty="0" err="1"/>
              <a:t>Gibbs-paradoxon</a:t>
            </a:r>
            <a:r>
              <a:rPr lang="hu-HU" sz="3200" dirty="0"/>
              <a:t>”  </a:t>
            </a:r>
            <a:r>
              <a:rPr lang="hu-HU" sz="3200" dirty="0">
                <a:solidFill>
                  <a:srgbClr val="C00000"/>
                </a:solidFill>
              </a:rPr>
              <a:t>→    azonos részecskék kvantummechanikája! </a:t>
            </a:r>
            <a:endParaRPr lang="hu-HU" sz="3200" dirty="0"/>
          </a:p>
        </p:txBody>
      </p:sp>
      <p:pic>
        <p:nvPicPr>
          <p:cNvPr id="2051" name="Picture 3" descr="Portrait of Josiah Willard Gibbs">
            <a:hlinkClick r:id="rId2" tooltip="Portrait of Josiah Willard Gibbs"/>
            <a:extLst>
              <a:ext uri="{FF2B5EF4-FFF2-40B4-BE49-F238E27FC236}">
                <a16:creationId xmlns:a16="http://schemas.microsoft.com/office/drawing/2014/main" id="{5DE95CF1-FAF7-465F-92A8-D66168B22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932" y="134119"/>
            <a:ext cx="20955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F5069559-EE9A-489F-ACC5-4ABF963118F4}"/>
              </a:ext>
            </a:extLst>
          </p:cNvPr>
          <p:cNvSpPr txBox="1"/>
          <p:nvPr/>
        </p:nvSpPr>
        <p:spPr>
          <a:xfrm>
            <a:off x="3419872" y="441794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ÉS MŰKÖDIK !!!</a:t>
            </a:r>
          </a:p>
        </p:txBody>
      </p:sp>
    </p:spTree>
    <p:extLst>
      <p:ext uri="{BB962C8B-B14F-4D97-AF65-F5344CB8AC3E}">
        <p14:creationId xmlns:p14="http://schemas.microsoft.com/office/powerpoint/2010/main" val="143564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332656"/>
            <a:ext cx="351654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>
                <a:latin typeface="Comic Sans MS" panose="030F0702030302020204" pitchFamily="66" charset="0"/>
              </a:rPr>
              <a:t>Mi mennyi?</a:t>
            </a:r>
          </a:p>
          <a:p>
            <a:r>
              <a:rPr lang="hu-HU" sz="3200" b="1" i="1" dirty="0">
                <a:latin typeface="Comic Sans MS" panose="030F0702030302020204" pitchFamily="66" charset="0"/>
              </a:rPr>
              <a:t> </a:t>
            </a:r>
            <a:r>
              <a:rPr lang="hu-HU" sz="2800" dirty="0">
                <a:latin typeface="+mj-lt"/>
              </a:rPr>
              <a:t>   k? N? e? m?</a:t>
            </a:r>
          </a:p>
          <a:p>
            <a:r>
              <a:rPr lang="hu-HU" sz="2800" dirty="0">
                <a:solidFill>
                  <a:srgbClr val="0070C0"/>
                </a:solidFill>
                <a:latin typeface="+mj-lt"/>
              </a:rPr>
              <a:t>Az atomfizika kezdetei!</a:t>
            </a:r>
          </a:p>
        </p:txBody>
      </p:sp>
      <p:grpSp>
        <p:nvGrpSpPr>
          <p:cNvPr id="18" name="Csoportba foglalás 17"/>
          <p:cNvGrpSpPr/>
          <p:nvPr/>
        </p:nvGrpSpPr>
        <p:grpSpPr>
          <a:xfrm>
            <a:off x="1043608" y="1844824"/>
            <a:ext cx="5904656" cy="1888471"/>
            <a:chOff x="1259632" y="2668850"/>
            <a:chExt cx="5904656" cy="1888471"/>
          </a:xfrm>
        </p:grpSpPr>
        <p:grpSp>
          <p:nvGrpSpPr>
            <p:cNvPr id="6" name="Csoportba foglalás 5"/>
            <p:cNvGrpSpPr/>
            <p:nvPr/>
          </p:nvGrpSpPr>
          <p:grpSpPr>
            <a:xfrm>
              <a:off x="1259632" y="2708920"/>
              <a:ext cx="864096" cy="677689"/>
              <a:chOff x="1259632" y="2708920"/>
              <a:chExt cx="712378" cy="677689"/>
            </a:xfrm>
          </p:grpSpPr>
          <p:sp>
            <p:nvSpPr>
              <p:cNvPr id="4" name="Szövegdoboz 3"/>
              <p:cNvSpPr txBox="1"/>
              <p:nvPr/>
            </p:nvSpPr>
            <p:spPr>
              <a:xfrm>
                <a:off x="1259632" y="2708920"/>
                <a:ext cx="4491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3200" dirty="0"/>
                  <a:t>N</a:t>
                </a:r>
              </a:p>
            </p:txBody>
          </p:sp>
          <p:sp>
            <p:nvSpPr>
              <p:cNvPr id="5" name="Szövegdoboz 4"/>
              <p:cNvSpPr txBox="1"/>
              <p:nvPr/>
            </p:nvSpPr>
            <p:spPr>
              <a:xfrm>
                <a:off x="1475656" y="2924944"/>
                <a:ext cx="4963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2400" dirty="0" err="1"/>
                  <a:t>Av</a:t>
                </a:r>
                <a:endParaRPr lang="hu-HU" sz="2400" dirty="0"/>
              </a:p>
            </p:txBody>
          </p:sp>
        </p:grpSp>
        <p:grpSp>
          <p:nvGrpSpPr>
            <p:cNvPr id="9" name="Csoportba foglalás 8"/>
            <p:cNvGrpSpPr/>
            <p:nvPr/>
          </p:nvGrpSpPr>
          <p:grpSpPr>
            <a:xfrm>
              <a:off x="2123728" y="2668850"/>
              <a:ext cx="3468688" cy="563291"/>
              <a:chOff x="2123728" y="2668850"/>
              <a:chExt cx="3468688" cy="563291"/>
            </a:xfrm>
          </p:grpSpPr>
          <p:sp>
            <p:nvSpPr>
              <p:cNvPr id="7" name="Szövegdoboz 6"/>
              <p:cNvSpPr txBox="1"/>
              <p:nvPr/>
            </p:nvSpPr>
            <p:spPr>
              <a:xfrm>
                <a:off x="2123728" y="2708921"/>
                <a:ext cx="34563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800" dirty="0"/>
                  <a:t>Avogadro-szám 6</a:t>
                </a:r>
                <a:r>
                  <a:rPr lang="hu-HU" sz="2800" dirty="0">
                    <a:latin typeface="Cambria Math"/>
                    <a:ea typeface="Cambria Math"/>
                  </a:rPr>
                  <a:t>⦁10</a:t>
                </a:r>
                <a:endParaRPr lang="hu-HU" sz="2800" dirty="0"/>
              </a:p>
            </p:txBody>
          </p:sp>
          <p:sp>
            <p:nvSpPr>
              <p:cNvPr id="8" name="Szövegdoboz 7"/>
              <p:cNvSpPr txBox="1"/>
              <p:nvPr/>
            </p:nvSpPr>
            <p:spPr>
              <a:xfrm>
                <a:off x="5148064" y="266885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2000" dirty="0"/>
                  <a:t>23</a:t>
                </a:r>
              </a:p>
            </p:txBody>
          </p:sp>
        </p:grpSp>
        <p:sp>
          <p:nvSpPr>
            <p:cNvPr id="10" name="Szövegdoboz 9"/>
            <p:cNvSpPr txBox="1"/>
            <p:nvPr/>
          </p:nvSpPr>
          <p:spPr>
            <a:xfrm>
              <a:off x="3995936" y="3356992"/>
              <a:ext cx="31683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i="1" dirty="0"/>
                <a:t>Honnan tudjuk? Röntgen-diffrakció → kristály rácsállandója</a:t>
              </a:r>
            </a:p>
          </p:txBody>
        </p:sp>
      </p:grpSp>
      <p:grpSp>
        <p:nvGrpSpPr>
          <p:cNvPr id="17" name="Csoportba foglalás 16"/>
          <p:cNvGrpSpPr/>
          <p:nvPr/>
        </p:nvGrpSpPr>
        <p:grpSpPr>
          <a:xfrm>
            <a:off x="1043608" y="3789040"/>
            <a:ext cx="7056784" cy="1037729"/>
            <a:chOff x="1547664" y="4551511"/>
            <a:chExt cx="7056784" cy="1037729"/>
          </a:xfrm>
        </p:grpSpPr>
        <p:grpSp>
          <p:nvGrpSpPr>
            <p:cNvPr id="11" name="Csoportba foglalás 10"/>
            <p:cNvGrpSpPr/>
            <p:nvPr/>
          </p:nvGrpSpPr>
          <p:grpSpPr>
            <a:xfrm>
              <a:off x="1547664" y="4551511"/>
              <a:ext cx="1071736" cy="677689"/>
              <a:chOff x="1259632" y="2708920"/>
              <a:chExt cx="883561" cy="677689"/>
            </a:xfrm>
          </p:grpSpPr>
          <p:sp>
            <p:nvSpPr>
              <p:cNvPr id="12" name="Szövegdoboz 11"/>
              <p:cNvSpPr txBox="1"/>
              <p:nvPr/>
            </p:nvSpPr>
            <p:spPr>
              <a:xfrm>
                <a:off x="1259632" y="2708920"/>
                <a:ext cx="52359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3200" dirty="0" err="1"/>
                  <a:t>kN</a:t>
                </a:r>
                <a:endParaRPr lang="hu-HU" sz="3200" dirty="0"/>
              </a:p>
            </p:txBody>
          </p:sp>
          <p:sp>
            <p:nvSpPr>
              <p:cNvPr id="13" name="Szövegdoboz 12"/>
              <p:cNvSpPr txBox="1"/>
              <p:nvPr/>
            </p:nvSpPr>
            <p:spPr>
              <a:xfrm>
                <a:off x="1646839" y="2924944"/>
                <a:ext cx="4963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2400" dirty="0" err="1"/>
                  <a:t>Av</a:t>
                </a:r>
                <a:endParaRPr lang="hu-HU" sz="2400" dirty="0"/>
              </a:p>
            </p:txBody>
          </p:sp>
        </p:grpSp>
        <p:sp>
          <p:nvSpPr>
            <p:cNvPr id="14" name="Szövegdoboz 13"/>
            <p:cNvSpPr txBox="1"/>
            <p:nvPr/>
          </p:nvSpPr>
          <p:spPr>
            <a:xfrm>
              <a:off x="2411760" y="4581128"/>
              <a:ext cx="61926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dirty="0"/>
                <a:t>= </a:t>
              </a:r>
              <a:r>
                <a:rPr lang="hu-HU" sz="2800" b="1" i="1" dirty="0">
                  <a:latin typeface="Comic Sans MS" panose="030F0702030302020204" pitchFamily="66" charset="0"/>
                </a:rPr>
                <a:t>R  gázállandó </a:t>
              </a:r>
              <a:r>
                <a:rPr lang="hu-HU" sz="2800" b="1" i="1" dirty="0">
                  <a:latin typeface="Calibri"/>
                </a:rPr>
                <a:t>→ k = </a:t>
              </a:r>
              <a:r>
                <a:rPr lang="hu-HU" sz="2800" dirty="0">
                  <a:latin typeface="Calibri"/>
                </a:rPr>
                <a:t>1.4 </a:t>
              </a:r>
              <a:r>
                <a:rPr lang="hu-HU" sz="2800" dirty="0">
                  <a:latin typeface="Cambria Math"/>
                  <a:ea typeface="Cambria Math"/>
                </a:rPr>
                <a:t>⦁ 10 </a:t>
              </a:r>
              <a:r>
                <a:rPr lang="hu-HU" sz="2800" dirty="0">
                  <a:latin typeface="Calibri"/>
                </a:rPr>
                <a:t>      </a:t>
              </a:r>
              <a:r>
                <a:rPr lang="hu-HU" sz="2800" dirty="0" err="1">
                  <a:latin typeface="Calibri"/>
                </a:rPr>
                <a:t>jjjjjjjjjjjjjjjjjjjjjjjjjjjjjjjjj</a:t>
              </a:r>
              <a:r>
                <a:rPr lang="hu-HU" sz="2800" i="1" dirty="0" err="1">
                  <a:latin typeface="Calibri"/>
                </a:rPr>
                <a:t>Boltzmann-állandó</a:t>
              </a:r>
              <a:endParaRPr lang="hu-HU" sz="2800" dirty="0"/>
            </a:p>
          </p:txBody>
        </p:sp>
        <p:sp>
          <p:nvSpPr>
            <p:cNvPr id="15" name="Szövegdoboz 14"/>
            <p:cNvSpPr txBox="1"/>
            <p:nvPr/>
          </p:nvSpPr>
          <p:spPr>
            <a:xfrm>
              <a:off x="7217452" y="4581128"/>
              <a:ext cx="5229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000" dirty="0"/>
                <a:t>-23</a:t>
              </a:r>
            </a:p>
          </p:txBody>
        </p:sp>
        <p:sp>
          <p:nvSpPr>
            <p:cNvPr id="16" name="Téglalap 15"/>
            <p:cNvSpPr/>
            <p:nvPr/>
          </p:nvSpPr>
          <p:spPr>
            <a:xfrm>
              <a:off x="1907704" y="5132040"/>
              <a:ext cx="343468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9" name="Szövegdoboz 18"/>
          <p:cNvSpPr txBox="1"/>
          <p:nvPr/>
        </p:nvSpPr>
        <p:spPr>
          <a:xfrm>
            <a:off x="827584" y="4886201"/>
            <a:ext cx="6552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Elektron e/m: katódsugár eltérítéséből (</a:t>
            </a:r>
            <a:r>
              <a:rPr lang="hu-HU" sz="2800" dirty="0" err="1"/>
              <a:t>J.J.Thompson</a:t>
            </a:r>
            <a:r>
              <a:rPr lang="hu-HU" sz="28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Elektron töltése: Millikan-kísérlet</a:t>
            </a:r>
          </a:p>
        </p:txBody>
      </p:sp>
    </p:spTree>
    <p:extLst>
      <p:ext uri="{BB962C8B-B14F-4D97-AF65-F5344CB8AC3E}">
        <p14:creationId xmlns:p14="http://schemas.microsoft.com/office/powerpoint/2010/main" val="25707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526</Words>
  <Application>Microsoft Office PowerPoint</Application>
  <PresentationFormat>Diavetítés a képernyőre (4:3 oldalarány)</PresentationFormat>
  <Paragraphs>121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Wingdings</vt:lpstr>
      <vt:lpstr>Office-téma</vt:lpstr>
      <vt:lpstr>STATISZTIKUS FIZIKA (statisztikus mechanika)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STATISZTIKUS FIZIKA</dc:title>
  <dc:creator>geszti</dc:creator>
  <cp:lastModifiedBy>Geszti Tamás</cp:lastModifiedBy>
  <cp:revision>52</cp:revision>
  <dcterms:created xsi:type="dcterms:W3CDTF">2018-03-21T09:35:36Z</dcterms:created>
  <dcterms:modified xsi:type="dcterms:W3CDTF">2019-03-26T23:12:18Z</dcterms:modified>
</cp:coreProperties>
</file>