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1" r:id="rId7"/>
    <p:sldId id="260" r:id="rId8"/>
    <p:sldId id="267" r:id="rId9"/>
    <p:sldId id="266" r:id="rId10"/>
    <p:sldId id="262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689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251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554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764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41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07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38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19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11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58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3FE8-986E-43F3-8CA4-A690C4C7F8C9}" type="datetimeFigureOut">
              <a:rPr lang="hu-HU" smtClean="0"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DC51-6CEB-4FDA-86C5-01D3E512DD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7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hu.wikipedia.org/wiki/Hippolyte_Fizeau" TargetMode="External"/><Relationship Id="rId7" Type="http://schemas.openxmlformats.org/officeDocument/2006/relationships/hyperlink" Target="https://en.wikipedia.org/wiki/File:Michelson_morley_experiment_1887.jpg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s://hu.wikipedia.org/wiki/F%C3%A1jl:Fizeau_water_experimen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u.wikipedia.org/wiki/F%C3%A1jl:Michelson_morley_kiserlet.png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hu.wikipedia.org/w/index.php?title=Interferom%C3%A9ter&amp;action=edit&amp;redlink=1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hu.wikipedia.org/wiki/L%C3%A9on_Foucault" TargetMode="External"/><Relationship Id="rId9" Type="http://schemas.openxmlformats.org/officeDocument/2006/relationships/hyperlink" Target="https://en.wikipedia.org/wiki/File:Fizeau-Mascart2.p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n.wikipedia.org/wiki/File:Cavendish_Experiment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s://hu.wikipedia.org/wiki/F%C3%A1jl:Cavendish_Henry_signature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Relativitás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 előadás</a:t>
            </a:r>
          </a:p>
          <a:p>
            <a:r>
              <a:rPr lang="hu-HU" dirty="0"/>
              <a:t>3. éves </a:t>
            </a:r>
            <a:r>
              <a:rPr lang="hu-HU" dirty="0" err="1"/>
              <a:t>tanárszakos</a:t>
            </a:r>
            <a:r>
              <a:rPr lang="hu-HU" dirty="0"/>
              <a:t> hallgatóknak</a:t>
            </a:r>
          </a:p>
          <a:p>
            <a:r>
              <a:rPr lang="hu-HU" dirty="0"/>
              <a:t>2018-19 tanév 2. félév</a:t>
            </a:r>
          </a:p>
        </p:txBody>
      </p:sp>
    </p:spTree>
    <p:extLst>
      <p:ext uri="{BB962C8B-B14F-4D97-AF65-F5344CB8AC3E}">
        <p14:creationId xmlns:p14="http://schemas.microsoft.com/office/powerpoint/2010/main" val="383239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88640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/>
              <a:t>Kozmológia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i="1" dirty="0" err="1"/>
              <a:t>Einstein-Eddington</a:t>
            </a:r>
            <a:r>
              <a:rPr lang="hu-HU" sz="3600" i="1" dirty="0"/>
              <a:t>: stacionárius?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b="1" i="1" dirty="0"/>
              <a:t>galaxisok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i="1" dirty="0"/>
              <a:t>Hubble: </a:t>
            </a:r>
            <a:r>
              <a:rPr lang="hu-HU" sz="3600" i="1" dirty="0" err="1"/>
              <a:t>vöröseltolódás</a:t>
            </a:r>
            <a:r>
              <a:rPr lang="hu-HU" sz="3600" i="1" dirty="0"/>
              <a:t> + távolságmérés = táguló világegyetem    1929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b="1" i="1" dirty="0"/>
              <a:t>ősrobbanás</a:t>
            </a: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1520" y="3645024"/>
            <a:ext cx="8319842" cy="1077218"/>
            <a:chOff x="539552" y="4437112"/>
            <a:chExt cx="8319842" cy="1077218"/>
          </a:xfrm>
        </p:grpSpPr>
        <p:sp>
          <p:nvSpPr>
            <p:cNvPr id="4" name="Szövegdoboz 3"/>
            <p:cNvSpPr txBox="1"/>
            <p:nvPr/>
          </p:nvSpPr>
          <p:spPr>
            <a:xfrm>
              <a:off x="539552" y="4437112"/>
              <a:ext cx="831984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Csillagfejlődés                 </a:t>
              </a:r>
              <a:r>
                <a:rPr lang="hu-HU" sz="32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fekete lyukak</a:t>
              </a:r>
            </a:p>
            <a:p>
              <a:r>
                <a:rPr lang="hu-HU" sz="32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</a:t>
              </a:r>
              <a:r>
                <a:rPr lang="hu-HU" sz="3200" b="1" dirty="0">
                  <a:solidFill>
                    <a:srgbClr val="0070C0"/>
                  </a:solidFill>
                </a:rPr>
                <a:t>                 </a:t>
              </a:r>
              <a:r>
                <a:rPr lang="hu-HU" sz="3200" dirty="0"/>
                <a:t>csak a legnehezebb csillagokból!</a:t>
              </a:r>
              <a:r>
                <a:rPr lang="hu-HU" sz="3200" b="1" dirty="0">
                  <a:solidFill>
                    <a:srgbClr val="0070C0"/>
                  </a:solidFill>
                </a:rPr>
                <a:t>     </a:t>
              </a:r>
              <a:endPara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Jobbra nyíl 4"/>
            <p:cNvSpPr/>
            <p:nvPr/>
          </p:nvSpPr>
          <p:spPr>
            <a:xfrm>
              <a:off x="3995936" y="450912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683568" y="4725144"/>
            <a:ext cx="5459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/>
              <a:t>Gravitációs hullámok   </a:t>
            </a:r>
            <a:r>
              <a:rPr lang="hu-HU" sz="3600" dirty="0"/>
              <a:t>2015</a:t>
            </a:r>
          </a:p>
          <a:p>
            <a:r>
              <a:rPr lang="hu-HU" sz="3600" b="1" dirty="0"/>
              <a:t>   </a:t>
            </a:r>
            <a:r>
              <a:rPr lang="hu-HU" sz="3600" dirty="0"/>
              <a:t>Frei Zsolt, Raffai Péter</a:t>
            </a:r>
            <a:endParaRPr lang="hu-HU" sz="3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3568" y="6021288"/>
            <a:ext cx="7970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>
                <a:latin typeface="Comic Sans MS" panose="030F0702030302020204" pitchFamily="66" charset="0"/>
              </a:rPr>
              <a:t>Gravhullám</a:t>
            </a:r>
            <a:r>
              <a:rPr lang="hu-HU" sz="3200" dirty="0">
                <a:latin typeface="Comic Sans MS" panose="030F0702030302020204" pitchFamily="66" charset="0"/>
              </a:rPr>
              <a:t> + fény 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EGYSZERRE!! </a:t>
            </a:r>
            <a:r>
              <a:rPr lang="hu-HU" sz="3200" dirty="0">
                <a:latin typeface="Comic Sans MS" panose="030F0702030302020204" pitchFamily="66" charset="0"/>
              </a:rPr>
              <a:t>    2017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6372200" y="4725144"/>
            <a:ext cx="248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>
                <a:solidFill>
                  <a:srgbClr val="0070C0"/>
                </a:solidFill>
                <a:latin typeface="Comic Sans MS" panose="030F0702030302020204" pitchFamily="66" charset="0"/>
              </a:rPr>
              <a:t>Fekete lyukak pörögve összeolvadnak</a:t>
            </a:r>
          </a:p>
        </p:txBody>
      </p:sp>
    </p:spTree>
    <p:extLst>
      <p:ext uri="{BB962C8B-B14F-4D97-AF65-F5344CB8AC3E}">
        <p14:creationId xmlns:p14="http://schemas.microsoft.com/office/powerpoint/2010/main" val="21378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113706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Maxwell szerint a fény </a:t>
            </a:r>
            <a:r>
              <a:rPr lang="hu-HU" sz="3200" b="1" i="1" dirty="0">
                <a:solidFill>
                  <a:srgbClr val="0070C0"/>
                </a:solidFill>
              </a:rPr>
              <a:t>mindig  </a:t>
            </a:r>
            <a:r>
              <a:rPr lang="hu-HU" sz="3200" b="1" i="1" dirty="0"/>
              <a:t>c </a:t>
            </a:r>
            <a:r>
              <a:rPr lang="hu-HU" sz="3200" dirty="0"/>
              <a:t>sebességgel terjed</a:t>
            </a:r>
          </a:p>
          <a:p>
            <a:endParaRPr lang="hu-HU" sz="3200" b="1" i="1" dirty="0">
              <a:solidFill>
                <a:srgbClr val="0070C0"/>
              </a:solidFill>
            </a:endParaRPr>
          </a:p>
          <a:p>
            <a:r>
              <a:rPr lang="hu-HU" sz="3200" dirty="0"/>
              <a:t>Galilei és Newton szerint </a:t>
            </a:r>
            <a:r>
              <a:rPr lang="hu-HU" sz="3200" b="1" i="1" dirty="0"/>
              <a:t>v </a:t>
            </a:r>
            <a:r>
              <a:rPr lang="hu-HU" sz="3200" dirty="0"/>
              <a:t>sebességgel mozgó koordinátarendszerben </a:t>
            </a:r>
            <a:r>
              <a:rPr lang="hu-HU" sz="3200" b="1" i="1" dirty="0" err="1"/>
              <a:t>c-v</a:t>
            </a:r>
            <a:r>
              <a:rPr lang="hu-HU" sz="3200" b="1" i="1" dirty="0"/>
              <a:t> </a:t>
            </a:r>
            <a:r>
              <a:rPr lang="hu-HU" sz="3200" dirty="0"/>
              <a:t>sebességgel.</a:t>
            </a:r>
          </a:p>
          <a:p>
            <a:endParaRPr lang="hu-HU" sz="3200" dirty="0"/>
          </a:p>
          <a:p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Melyik igaz ???? </a:t>
            </a:r>
          </a:p>
          <a:p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Miféle anyag az „éter”, amiben a fény terjed?        </a:t>
            </a:r>
          </a:p>
        </p:txBody>
      </p:sp>
    </p:spTree>
    <p:extLst>
      <p:ext uri="{BB962C8B-B14F-4D97-AF65-F5344CB8AC3E}">
        <p14:creationId xmlns:p14="http://schemas.microsoft.com/office/powerpoint/2010/main" val="116411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  <a:hlinkClick r:id="rId2"/>
              </a:rPr>
              <a:t>  </a:t>
            </a:r>
            <a:r>
              <a:rPr kumimoji="0" lang="hu-HU" altLang="hu-HU" sz="9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u-HU" altLang="hu-HU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A Fizeau-kísérlet elvi vázlata</a:t>
            </a:r>
            <a:endParaRPr kumimoji="0" lang="hu-HU" altLang="hu-HU" sz="6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5725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hu-HU" altLang="hu-HU" sz="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Fizeau-kísérlet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Hippolyte Fizeau"/>
              </a:rPr>
              <a:t>Hippolyte Fizeau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és 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Léon Foucault"/>
              </a:rPr>
              <a:t>Léon Foucault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1851-ben elvégzett kísérlete annak megállapítására, hogy milyen sebességgel terjed a fény áramló folyadékban (vízben). Ehhez nem választhatták a sebességek közvetlen mérését, mert a víz elérhető legnagyobb áramlási sebessége is csak egészen csekély töredéke lehetett volna a fénysebességnek, és ezért a sebességek különbségét a mérési hiba teljesen elfedte volna. Ezért a sebességkülönbségek mérésére </a:t>
            </a:r>
            <a:r>
              <a:rPr kumimoji="0" lang="hu-HU" altLang="hu-HU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  <a:hlinkClick r:id="rId5" tooltip="Interferométer (a lap nem létezik)"/>
              </a:rPr>
              <a:t>interferométeres</a:t>
            </a: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eljárást dolgoztak ki.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5725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higanylámpából jövő, monokromatikus fénysugarat félig áteresztő tükörrel két nyalábra osztották. A két azonos intenzitású, szinkronban rezgő nyalábot további tükrök közbeiktatásával vízzel töltött, párhuzamos csöveken vezették át úgy, hogy a fény az egyik 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  <a:hlinkClick r:id="rId2"/>
              </a:rPr>
              <a:t>  </a:t>
            </a:r>
            <a:r>
              <a:rPr kumimoji="0" lang="hu-HU" altLang="hu-HU" sz="9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A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Fizeau-kísérlet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 elvi vázlata</a:t>
            </a:r>
            <a:endParaRPr kumimoji="0" lang="hu-HU" altLang="hu-HU" sz="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725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hu-HU" altLang="hu-HU" sz="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Fizeau-kísérlet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Hippolyte Fizeau"/>
              </a:rPr>
              <a:t>Hippolyte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Hippolyte Fizeau"/>
              </a:rPr>
              <a:t> </a:t>
            </a:r>
            <a:r>
              <a:rPr kumimoji="0" lang="hu-HU" altLang="hu-HU" sz="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Hippolyte Fizeau"/>
              </a:rPr>
              <a:t>Fizeau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és </a:t>
            </a:r>
            <a:r>
              <a:rPr kumimoji="0" lang="hu-HU" altLang="hu-HU" sz="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Léon Foucault"/>
              </a:rPr>
              <a:t>Léon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Léon Foucault"/>
              </a:rPr>
              <a:t> Foucault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1851-ben elvégzett kísérlete annak megállapítására, hogy milyen sebességgel terjed a fény áramló folyadékban (vízben). Ehhez nem választhatták a sebességek közvetlen mérését, mert a víz elérhető legnagyobb áramlási sebessége is csak egészen csekély töredéke lehetett volna a fénysebességnek, és ezért a sebességek különbségét a mérési hiba teljesen elfedte volna. Ezért a sebességkülönbségek mérésére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  <a:hlinkClick r:id="rId5" tooltip="Interferométer (a lap nem létezik)"/>
              </a:rPr>
              <a:t>interferométeres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eljárást dolgoztak ki.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725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higanylámpából jövő, monokromatikus fénysugarat félig áteresztő tükörrel két nyalábra osztották. A két azonos intenzitású, szinkronban rezgő nyalábot további tükrök közbeiktatásával vízzel töltött, párhuzamos csöveken vezették át úgy, hogy a fény az egyik 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  <a:hlinkClick r:id="rId6"/>
              </a:rPr>
              <a:t>  </a:t>
            </a:r>
            <a:r>
              <a:rPr kumimoji="0" lang="hu-HU" altLang="hu-HU" sz="17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 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hu-HU" altLang="hu-H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ergoe U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A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Michelson-féle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interferométer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rgoe UI"/>
                <a:cs typeface="Arial" pitchFamily="34" charset="0"/>
              </a:rPr>
              <a:t>.</a:t>
            </a:r>
          </a:p>
        </p:txBody>
      </p:sp>
      <p:pic>
        <p:nvPicPr>
          <p:cNvPr id="1036" name="Picture 12" descr="https://upload.wikimedia.org/wikipedia/commons/thumb/f/f4/Michelson_morley_experiment_1887.jpg/450px-Michelson_morley_experiment_1887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00" y="404664"/>
            <a:ext cx="2857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upload.wikimedia.org/wikipedia/commons/thumb/f/f9/Fizeau-Mascart2.png/525px-Fizeau-Mascart2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077072"/>
            <a:ext cx="3816424" cy="172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Csoportba foglalás 11"/>
          <p:cNvGrpSpPr/>
          <p:nvPr/>
        </p:nvGrpSpPr>
        <p:grpSpPr>
          <a:xfrm>
            <a:off x="2015717" y="3527430"/>
            <a:ext cx="6444715" cy="3213938"/>
            <a:chOff x="2015717" y="3284984"/>
            <a:chExt cx="6444715" cy="3475548"/>
          </a:xfrm>
        </p:grpSpPr>
        <p:pic>
          <p:nvPicPr>
            <p:cNvPr id="1026" name="Picture 2" descr="https://upload.wikimedia.org/wikipedia/commons/thumb/8/8d/Fizeau_water_experiment.JPG/333px-Fizeau_water_experiment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3313" y="3284984"/>
              <a:ext cx="4417119" cy="3024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Szövegdoboz 10"/>
            <p:cNvSpPr txBox="1"/>
            <p:nvPr/>
          </p:nvSpPr>
          <p:spPr>
            <a:xfrm>
              <a:off x="2015717" y="6237312"/>
              <a:ext cx="1944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 err="1"/>
                <a:t>Fizeau</a:t>
              </a:r>
              <a:r>
                <a:rPr lang="hu-HU" sz="2800" b="1" i="1" dirty="0"/>
                <a:t> 1851</a:t>
              </a:r>
              <a:endParaRPr lang="hu-HU" sz="3200" b="1" i="1" dirty="0"/>
            </a:p>
          </p:txBody>
        </p:sp>
      </p:grpSp>
      <p:grpSp>
        <p:nvGrpSpPr>
          <p:cNvPr id="14" name="Csoportba foglalás 13"/>
          <p:cNvGrpSpPr/>
          <p:nvPr/>
        </p:nvGrpSpPr>
        <p:grpSpPr>
          <a:xfrm>
            <a:off x="35496" y="44624"/>
            <a:ext cx="7056784" cy="2828926"/>
            <a:chOff x="-254174" y="295816"/>
            <a:chExt cx="7056784" cy="2828926"/>
          </a:xfrm>
        </p:grpSpPr>
        <p:pic>
          <p:nvPicPr>
            <p:cNvPr id="1034" name="Picture 10" descr="https://upload.wikimedia.org/wikipedia/commons/thumb/7/7c/Michelson_morley_kiserlet.png/525px-Michelson_morley_kiserlet.p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174" y="295816"/>
              <a:ext cx="3333750" cy="2828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Szövegdoboz 12"/>
            <p:cNvSpPr txBox="1"/>
            <p:nvPr/>
          </p:nvSpPr>
          <p:spPr>
            <a:xfrm>
              <a:off x="3030359" y="2492896"/>
              <a:ext cx="37722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 err="1"/>
                <a:t>Michelson-Morley</a:t>
              </a:r>
              <a:r>
                <a:rPr lang="hu-HU" sz="2800" b="1" i="1" dirty="0"/>
                <a:t>  1887</a:t>
              </a:r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251520" y="2924944"/>
            <a:ext cx="8294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>
                <a:solidFill>
                  <a:srgbClr val="C00000"/>
                </a:solidFill>
                <a:latin typeface="Comic Sans MS" panose="030F0702030302020204" pitchFamily="66" charset="0"/>
              </a:rPr>
              <a:t>A FÉNYSEBESSÉG MINDEN RENDSZERBEN 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  <a:endParaRPr lang="hu-HU" sz="28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476672"/>
            <a:ext cx="5844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Albert Einstein  1879-1955           </a:t>
            </a:r>
            <a:r>
              <a:rPr lang="hu-HU" sz="3200" b="1" i="1" dirty="0">
                <a:solidFill>
                  <a:srgbClr val="C00000"/>
                </a:solidFill>
              </a:rPr>
              <a:t>1905</a:t>
            </a:r>
            <a:endParaRPr lang="hu-HU" sz="28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/>
              <p:cNvSpPr txBox="1"/>
              <p:nvPr/>
            </p:nvSpPr>
            <p:spPr>
              <a:xfrm>
                <a:off x="611560" y="4716433"/>
                <a:ext cx="1763560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600" b="1" dirty="0"/>
                  <a:t>E</a:t>
                </a:r>
                <a14:m>
                  <m:oMath xmlns:m="http://schemas.openxmlformats.org/officeDocument/2006/math">
                    <m:r>
                      <a:rPr lang="hu-HU" sz="3600" b="1" i="1" smtClean="0">
                        <a:latin typeface="Cambria Math"/>
                      </a:rPr>
                      <m:t>=</m:t>
                    </m:r>
                    <m:r>
                      <a:rPr lang="hu-HU" sz="3600" b="1" i="1" smtClean="0">
                        <a:latin typeface="Cambria Math"/>
                      </a:rPr>
                      <m:t>𝒎</m:t>
                    </m:r>
                    <m:sSup>
                      <m:sSupPr>
                        <m:ctrlPr>
                          <a:rPr lang="hu-HU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hu-HU" sz="36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hu-HU" sz="3600" b="1" dirty="0"/>
              </a:p>
            </p:txBody>
          </p:sp>
        </mc:Choice>
        <mc:Fallback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16433"/>
                <a:ext cx="1763560" cy="658898"/>
              </a:xfrm>
              <a:prstGeom prst="rect">
                <a:avLst/>
              </a:prstGeom>
              <a:blipFill>
                <a:blip r:embed="rId2"/>
                <a:stretch>
                  <a:fillRect l="-10345" t="-12037" b="-351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övegdoboz 9"/>
          <p:cNvSpPr txBox="1"/>
          <p:nvPr/>
        </p:nvSpPr>
        <p:spPr>
          <a:xfrm>
            <a:off x="1475656" y="5284365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Éter nincs, maga az elektromágneses mező egyfajta anyag, aminek nincs nyugalmi tömege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411282" y="1268760"/>
            <a:ext cx="71931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… akkor a Galilei-Newton mechanikához kell hozzányúlni! </a:t>
            </a:r>
          </a:p>
          <a:p>
            <a:endParaRPr lang="hu-HU" sz="2800" dirty="0"/>
          </a:p>
          <a:p>
            <a:r>
              <a:rPr lang="hu-HU" sz="2800" b="1" i="1" dirty="0">
                <a:latin typeface="Comic Sans MS" panose="030F0702030302020204" pitchFamily="66" charset="0"/>
              </a:rPr>
              <a:t>Koordinátarendszer szerint változni fog:</a:t>
            </a:r>
          </a:p>
          <a:p>
            <a:endParaRPr lang="hu-HU" sz="2800" b="1" i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koordináta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az idő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tömeg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3832763" y="3591596"/>
            <a:ext cx="2043015" cy="1253758"/>
            <a:chOff x="3415689" y="5928639"/>
            <a:chExt cx="2043015" cy="1340484"/>
          </a:xfrm>
        </p:grpSpPr>
        <p:sp>
          <p:nvSpPr>
            <p:cNvPr id="5" name="Jobb oldali kapcsos zárójel 4"/>
            <p:cNvSpPr/>
            <p:nvPr/>
          </p:nvSpPr>
          <p:spPr>
            <a:xfrm>
              <a:off x="3415689" y="5928639"/>
              <a:ext cx="292215" cy="673037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3707904" y="5985764"/>
              <a:ext cx="1750800" cy="1283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b="1" i="1" dirty="0">
                  <a:latin typeface="Comic Sans MS" panose="030F0702030302020204" pitchFamily="66" charset="0"/>
                </a:rPr>
                <a:t>kinematika</a:t>
              </a:r>
            </a:p>
            <a:p>
              <a:endParaRPr lang="hu-HU" sz="2400" b="1" i="1" dirty="0">
                <a:latin typeface="Comic Sans MS" panose="030F0702030302020204" pitchFamily="66" charset="0"/>
              </a:endParaRPr>
            </a:p>
            <a:p>
              <a:r>
                <a:rPr lang="hu-HU" sz="2400" b="1" i="1" dirty="0">
                  <a:latin typeface="Comic Sans MS" panose="030F0702030302020204" pitchFamily="66" charset="0"/>
                </a:rPr>
                <a:t>dinamika</a:t>
              </a: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6156176" y="3429000"/>
            <a:ext cx="22509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TÉRIDŐ</a:t>
            </a:r>
          </a:p>
          <a:p>
            <a:r>
              <a:rPr lang="hu-HU" sz="2400" b="1" i="1" dirty="0" err="1"/>
              <a:t>Minkowski</a:t>
            </a:r>
            <a:r>
              <a:rPr lang="hu-HU" sz="2400" b="1" i="1" dirty="0"/>
              <a:t> 1907</a:t>
            </a:r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30821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116632"/>
            <a:ext cx="2477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/>
              <a:t>Atomenergia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644008" y="188640"/>
            <a:ext cx="311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wikipedia</a:t>
            </a:r>
            <a:r>
              <a:rPr lang="hu-HU" sz="28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 angolul!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467544" y="548680"/>
                <a:ext cx="8136904" cy="3549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b="1" i="1" dirty="0"/>
                  <a:t>E=</a:t>
                </a:r>
                <a:r>
                  <a:rPr lang="hu-HU" sz="2800" b="1" i="1" dirty="0" err="1"/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hu-HU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hu-HU" sz="2800" b="1" i="1" smtClean="0">
                        <a:latin typeface="Cambria Math"/>
                      </a:rPr>
                      <m:t>,     </m:t>
                    </m:r>
                    <m:r>
                      <a:rPr lang="hu-HU" sz="2800" b="1" i="1" smtClean="0">
                        <a:latin typeface="Cambria Math"/>
                      </a:rPr>
                      <m:t>𝒅𝒆</m:t>
                    </m:r>
                    <m:r>
                      <a:rPr lang="hu-HU" sz="2800" b="1" i="1" smtClean="0">
                        <a:latin typeface="Cambria Math"/>
                      </a:rPr>
                      <m:t> </m:t>
                    </m:r>
                    <m:r>
                      <a:rPr lang="hu-HU" sz="2800" b="1" i="1" smtClean="0">
                        <a:latin typeface="Cambria Math"/>
                      </a:rPr>
                      <m:t>𝒉𝒐𝒈𝒚𝒂𝒏</m:t>
                    </m:r>
                    <m:r>
                      <a:rPr lang="hu-HU" sz="2800" b="1" i="1" smtClean="0">
                        <a:latin typeface="Cambria Math"/>
                      </a:rPr>
                      <m:t>?</m:t>
                    </m:r>
                  </m:oMath>
                </a14:m>
                <a:endParaRPr lang="hu-HU" sz="2800" b="1" i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1932 </a:t>
                </a:r>
                <a:r>
                  <a:rPr lang="hu-HU" sz="2800" dirty="0" err="1"/>
                  <a:t>Chadwick</a:t>
                </a:r>
                <a:r>
                  <a:rPr lang="hu-HU" sz="2800" dirty="0"/>
                  <a:t>: </a:t>
                </a:r>
                <a:r>
                  <a:rPr lang="hu-HU" sz="2800" b="1" i="1" dirty="0"/>
                  <a:t>neutron</a:t>
                </a:r>
              </a:p>
              <a:p>
                <a:r>
                  <a:rPr lang="hu-HU" sz="2800" dirty="0"/>
                  <a:t>           nehéz magokban több a neutron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1938 Hahn, </a:t>
                </a:r>
                <a:r>
                  <a:rPr lang="hu-HU" sz="2800" dirty="0" err="1"/>
                  <a:t>Strassmann</a:t>
                </a:r>
                <a:r>
                  <a:rPr lang="hu-HU" sz="2800" dirty="0"/>
                  <a:t>, </a:t>
                </a:r>
                <a:r>
                  <a:rPr lang="hu-HU" sz="2800" dirty="0" err="1"/>
                  <a:t>Lise</a:t>
                </a:r>
                <a:r>
                  <a:rPr lang="hu-HU" sz="2800" dirty="0"/>
                  <a:t> </a:t>
                </a:r>
                <a:r>
                  <a:rPr lang="hu-HU" sz="2800" dirty="0" err="1"/>
                  <a:t>Meitner</a:t>
                </a:r>
                <a:r>
                  <a:rPr lang="hu-HU" sz="2800" dirty="0"/>
                  <a:t>: </a:t>
                </a:r>
                <a:r>
                  <a:rPr lang="hu-HU" sz="2800" b="1" i="1" dirty="0"/>
                  <a:t>maghasadás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Szilárd Leó: ha közben neutronok szabadulnak ki, akkor </a:t>
                </a:r>
                <a:r>
                  <a:rPr lang="hu-HU" sz="28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láncreakció!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>
                    <a:latin typeface="+mj-lt"/>
                  </a:rPr>
                  <a:t>1942 Enrico Fermi + Szilárd: </a:t>
                </a:r>
                <a:r>
                  <a:rPr lang="hu-HU" sz="2800" b="1" i="1" dirty="0">
                    <a:latin typeface="+mj-lt"/>
                  </a:rPr>
                  <a:t>első reaktor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>
                    <a:latin typeface="+mj-lt"/>
                  </a:rPr>
                  <a:t>Manhattan project: atombomba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8680"/>
                <a:ext cx="8136904" cy="3549177"/>
              </a:xfrm>
              <a:prstGeom prst="rect">
                <a:avLst/>
              </a:prstGeom>
              <a:blipFill>
                <a:blip r:embed="rId2"/>
                <a:stretch>
                  <a:fillRect l="-1574" t="-1203" r="-975" b="-39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179512" y="3973063"/>
            <a:ext cx="81195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Three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Mile Island --- </a:t>
            </a:r>
            <a:r>
              <a:rPr lang="hu-HU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Csernobil---Fukusima</a:t>
            </a:r>
            <a:endParaRPr lang="hu-HU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Stabil védő épületek, sok biztonsági védelem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NYOMOTTVIZES MUNKAPONT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nincs közvetlen környezetszennyezés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hulladékok kezelése?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1DC65316-9154-4B0C-8666-1C592242D7A6}"/>
                  </a:ext>
                </a:extLst>
              </p:cNvPr>
              <p:cNvSpPr txBox="1"/>
              <p:nvPr/>
            </p:nvSpPr>
            <p:spPr>
              <a:xfrm>
                <a:off x="395536" y="6095037"/>
                <a:ext cx="87249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6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Orvosi diagnosztika: PET </a:t>
                </a:r>
                <a14:m>
                  <m:oMath xmlns:m="http://schemas.openxmlformats.org/officeDocument/2006/math">
                    <m:r>
                      <a:rPr lang="hu-HU" sz="40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sz="40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hu-HU" sz="40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hu-H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4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hu-HU" sz="4000" i="1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hu-HU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sz="4000" b="1" i="1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1DC65316-9154-4B0C-8666-1C592242D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095037"/>
                <a:ext cx="8724953" cy="707886"/>
              </a:xfrm>
              <a:prstGeom prst="rect">
                <a:avLst/>
              </a:prstGeom>
              <a:blipFill>
                <a:blip r:embed="rId3"/>
                <a:stretch>
                  <a:fillRect l="-2166" t="-6034" b="-3103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9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610797"/>
            <a:ext cx="79656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eddig: SPECIÁLIS RELATIVITÁS-ELMÉLET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       csak „</a:t>
            </a:r>
            <a:r>
              <a:rPr lang="hu-HU" sz="2800" dirty="0" err="1">
                <a:latin typeface="Comic Sans MS" panose="030F0702030302020204" pitchFamily="66" charset="0"/>
              </a:rPr>
              <a:t>inerciális</a:t>
            </a:r>
            <a:r>
              <a:rPr lang="hu-HU" sz="2800" dirty="0">
                <a:latin typeface="Comic Sans MS" panose="030F0702030302020204" pitchFamily="66" charset="0"/>
              </a:rPr>
              <a:t> koordinátarendszerben”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67544" y="3503910"/>
            <a:ext cx="70984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rgbClr val="0070C0"/>
                </a:solidFill>
              </a:rPr>
              <a:t>ÁLTALÁNOS RELATIVITÁS-ELMÉLET   </a:t>
            </a:r>
            <a:r>
              <a:rPr lang="hu-HU" sz="3200" dirty="0">
                <a:solidFill>
                  <a:srgbClr val="0070C0"/>
                </a:solidFill>
              </a:rPr>
              <a:t>1915</a:t>
            </a:r>
          </a:p>
          <a:p>
            <a:r>
              <a:rPr lang="hu-HU" sz="3200" b="1" dirty="0">
                <a:solidFill>
                  <a:srgbClr val="0070C0"/>
                </a:solidFill>
              </a:rPr>
              <a:t>    = a gravitáció elmélete</a:t>
            </a:r>
          </a:p>
        </p:txBody>
      </p:sp>
    </p:spTree>
    <p:extLst>
      <p:ext uri="{BB962C8B-B14F-4D97-AF65-F5344CB8AC3E}">
        <p14:creationId xmlns:p14="http://schemas.microsoft.com/office/powerpoint/2010/main" val="282153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404664"/>
            <a:ext cx="79928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Gravitáció      </a:t>
            </a:r>
            <a:r>
              <a:rPr lang="hu-HU" sz="3600" dirty="0"/>
              <a:t>Newton és Einstein között…</a:t>
            </a:r>
          </a:p>
          <a:p>
            <a:r>
              <a:rPr lang="hu-HU" sz="3200" b="1" dirty="0"/>
              <a:t>  </a:t>
            </a:r>
            <a:r>
              <a:rPr lang="hu-HU" sz="2800" b="1" dirty="0"/>
              <a:t>Henry Cavendish  1731-1810   </a:t>
            </a:r>
            <a:r>
              <a:rPr lang="hu-HU" sz="2800" i="1" dirty="0"/>
              <a:t>gazdag, zárkózott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kémia: hidrogéngáz, a víz nem elem…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elektromos potenciál, kapacitás, </a:t>
            </a:r>
            <a:r>
              <a:rPr lang="hu-HU" sz="2800" dirty="0" err="1"/>
              <a:t>dielektromos</a:t>
            </a:r>
            <a:r>
              <a:rPr lang="hu-HU" sz="2800" dirty="0"/>
              <a:t> állandó, Ohm-törvény, Coulomb-törvény…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torziós inga, gravitációs állandó mérése, a Föld tömege      1797-98    </a:t>
            </a:r>
          </a:p>
          <a:p>
            <a:r>
              <a:rPr lang="hu-HU" sz="2800" b="1" dirty="0"/>
              <a:t>Cambridge: Cavendish laboratórium</a:t>
            </a:r>
          </a:p>
          <a:p>
            <a:r>
              <a:rPr lang="hu-HU" sz="2800" b="1" dirty="0"/>
              <a:t>     </a:t>
            </a:r>
          </a:p>
        </p:txBody>
      </p:sp>
      <p:pic>
        <p:nvPicPr>
          <p:cNvPr id="1026" name="Picture 2" descr="https://upload.wikimedia.org/wikipedia/commons/thumb/d/dd/Cavendish_Experiment.png/375px-Cavendish_Experim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8" y="4223695"/>
            <a:ext cx="3173338" cy="237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nry Cavendish, rajz 1851-ből">
            <a:hlinkClick r:id="rId4" tooltip="Henry Cavendish, rajz 1851-ből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83" y="3501008"/>
            <a:ext cx="2663597" cy="324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9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44624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báró Eötvös Loránd  1848-1919</a:t>
            </a:r>
          </a:p>
          <a:p>
            <a:r>
              <a:rPr lang="hu-HU" sz="2800" dirty="0"/>
              <a:t>   </a:t>
            </a:r>
            <a:r>
              <a:rPr lang="hu-HU" sz="3200" b="1" i="1" dirty="0">
                <a:solidFill>
                  <a:srgbClr val="0070C0"/>
                </a:solidFill>
              </a:rPr>
              <a:t>Eötvös-inga  </a:t>
            </a:r>
            <a:r>
              <a:rPr lang="hu-HU" sz="3200" i="1" dirty="0"/>
              <a:t>(ez is torziós!)  </a:t>
            </a:r>
          </a:p>
          <a:p>
            <a:r>
              <a:rPr lang="hu-HU" sz="3200" dirty="0"/>
              <a:t>Eötvös József fia, Kirchhoff, Helmholtz, Bunsen tanítványa</a:t>
            </a:r>
          </a:p>
          <a:p>
            <a:r>
              <a:rPr lang="hu-HU" sz="3200" dirty="0"/>
              <a:t>az MTA elnöke, 1894 miniszter</a:t>
            </a:r>
          </a:p>
          <a:p>
            <a:r>
              <a:rPr lang="hu-HU" sz="3200" b="1" i="1" dirty="0"/>
              <a:t>a </a:t>
            </a:r>
            <a:r>
              <a:rPr lang="hu-HU" sz="3200" b="1" i="1" dirty="0" err="1"/>
              <a:t>MatLapok</a:t>
            </a:r>
            <a:r>
              <a:rPr lang="hu-HU" sz="3200" b="1" i="1" dirty="0"/>
              <a:t> alapítója, tárgyankénti tanulmányi versenyek</a:t>
            </a:r>
          </a:p>
          <a:p>
            <a:r>
              <a:rPr lang="hu-HU" sz="3200" dirty="0"/>
              <a:t>hegymászó</a:t>
            </a:r>
            <a:r>
              <a:rPr lang="hu-HU" sz="3200" b="1" i="1" dirty="0"/>
              <a:t>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39552" y="4077072"/>
            <a:ext cx="5619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felületi feszültség Eötvös-törvénye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39552" y="6093296"/>
            <a:ext cx="7288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/>
              <a:t>súlyos és tehetetlen tömeg azonossága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539552" y="1484784"/>
            <a:ext cx="8568953" cy="4481339"/>
            <a:chOff x="2843807" y="1484784"/>
            <a:chExt cx="8568953" cy="448133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2843807" y="4581128"/>
              <a:ext cx="7920881" cy="1384995"/>
              <a:chOff x="611559" y="4581128"/>
              <a:chExt cx="7920881" cy="1384995"/>
            </a:xfrm>
          </p:grpSpPr>
          <p:sp>
            <p:nvSpPr>
              <p:cNvPr id="4" name="Szövegdoboz 3"/>
              <p:cNvSpPr txBox="1"/>
              <p:nvPr/>
            </p:nvSpPr>
            <p:spPr>
              <a:xfrm>
                <a:off x="611559" y="4581128"/>
                <a:ext cx="792088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b="1" dirty="0"/>
                  <a:t>Eötvös-inga:</a:t>
                </a:r>
                <a:r>
                  <a:rPr lang="hu-HU" sz="2800" dirty="0"/>
                  <a:t> földi gravitáció finom feltérképezése (inhomogenitás, centrifugális erő…)</a:t>
                </a:r>
              </a:p>
              <a:p>
                <a:r>
                  <a:rPr lang="hu-HU" sz="2800" dirty="0"/>
                  <a:t>                         </a:t>
                </a:r>
                <a:r>
                  <a:rPr lang="hu-HU" sz="2800" i="1" dirty="0"/>
                  <a:t>ásványok keresése   </a:t>
                </a:r>
              </a:p>
            </p:txBody>
          </p:sp>
          <p:sp>
            <p:nvSpPr>
              <p:cNvPr id="6" name="Jobbra nyíl 5"/>
              <p:cNvSpPr/>
              <p:nvPr/>
            </p:nvSpPr>
            <p:spPr>
              <a:xfrm>
                <a:off x="1505360" y="5445224"/>
                <a:ext cx="978408" cy="4846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6592" y="1484784"/>
              <a:ext cx="2686168" cy="3096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44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5AF3314-19CD-41A9-89E9-6B5F3A2203F1}"/>
              </a:ext>
            </a:extLst>
          </p:cNvPr>
          <p:cNvSpPr txBox="1"/>
          <p:nvPr/>
        </p:nvSpPr>
        <p:spPr>
          <a:xfrm>
            <a:off x="467544" y="148478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Nem véletlenül esett ki a gravitáció alatti mozgásból a tömeg: a gravitáció </a:t>
            </a:r>
            <a:r>
              <a:rPr lang="hu-HU" sz="2800" b="1" i="1" dirty="0">
                <a:solidFill>
                  <a:srgbClr val="0070C0"/>
                </a:solidFill>
              </a:rPr>
              <a:t>a téridő görbülete </a:t>
            </a:r>
            <a:r>
              <a:rPr lang="hu-HU" sz="2800" dirty="0"/>
              <a:t>alatti szabad mozgás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D7A0A42B-B0DD-4369-AABB-DD4020F69EB5}"/>
              </a:ext>
            </a:extLst>
          </p:cNvPr>
          <p:cNvSpPr txBox="1"/>
          <p:nvPr/>
        </p:nvSpPr>
        <p:spPr>
          <a:xfrm>
            <a:off x="755576" y="3356992"/>
            <a:ext cx="6307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Gravitációs fényelhajlás, lencsézés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/>
              <a:t>Merkur</a:t>
            </a:r>
            <a:r>
              <a:rPr lang="hu-HU" sz="3200" dirty="0"/>
              <a:t> </a:t>
            </a:r>
            <a:r>
              <a:rPr lang="hu-HU" sz="3200" dirty="0" err="1"/>
              <a:t>perihélium-precesszió</a:t>
            </a:r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Gravitációs </a:t>
            </a:r>
            <a:r>
              <a:rPr lang="hu-HU" sz="3200" dirty="0" err="1"/>
              <a:t>vöröseltolódás</a:t>
            </a:r>
            <a:endParaRPr lang="hu-HU" sz="3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46FDD23-C5D1-470C-9B93-EE4E4F9515BE}"/>
              </a:ext>
            </a:extLst>
          </p:cNvPr>
          <p:cNvSpPr txBox="1"/>
          <p:nvPr/>
        </p:nvSpPr>
        <p:spPr>
          <a:xfrm>
            <a:off x="6084168" y="5517232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GPS</a:t>
            </a:r>
          </a:p>
        </p:txBody>
      </p:sp>
    </p:spTree>
    <p:extLst>
      <p:ext uri="{BB962C8B-B14F-4D97-AF65-F5344CB8AC3E}">
        <p14:creationId xmlns:p14="http://schemas.microsoft.com/office/powerpoint/2010/main" val="273251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613</Words>
  <Application>Microsoft Office PowerPoint</Application>
  <PresentationFormat>Diavetítés a képernyőre (4:3 oldalarány)</PresentationFormat>
  <Paragraphs>91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Sergoe UI</vt:lpstr>
      <vt:lpstr>Office-téma</vt:lpstr>
      <vt:lpstr>Relativitás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geszti</dc:creator>
  <cp:lastModifiedBy>Geszti Tamás</cp:lastModifiedBy>
  <cp:revision>29</cp:revision>
  <dcterms:created xsi:type="dcterms:W3CDTF">2018-03-12T09:10:13Z</dcterms:created>
  <dcterms:modified xsi:type="dcterms:W3CDTF">2019-03-10T10:37:06Z</dcterms:modified>
</cp:coreProperties>
</file>