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0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68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0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3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0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83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0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07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5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4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2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F475-83B7-42AC-AAFA-07020C3B5EA3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A051-14D2-450A-9E61-F1CE16C108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71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hu.wikipedia.org/wiki/F%C3%A1jl:Max_Bor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hu.wikipedia.org/wiki/F%C3%A1jl:Bundesarchiv_Bild183-R57262,_Werner_Heisenberg.jpg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u.wikipedia.org/wiki/F%C3%A1jl:%D0%94%D0%BC%D0%B8%D1%82%D1%80%D0%B8%D0%B9_%D0%98%D0%B2%D0%B0%D0%BD%D0%BE%D0%B2%D0%B8%D1%87_%D0%9C%D0%B5%D0%BD%D0%B4%D0%B5%D0%BB%D0%B5%D0%B5%D0%B2_1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ved=2ahUKEwiw8vDBsqraAhXOJFAKHbbBBMUQjRx6BAgAEAU&amp;url=http://www.softpedia.com/get/Science-CAD/Blackbody-Radiation-Frequency-and-Wavelength.shtml&amp;psig=AOvVaw1qo2nVPiC91fe1rVwXj1SR&amp;ust=152326704174281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url?sa=i&amp;rct=j&amp;q=&amp;esrc=s&amp;source=images&amp;cd=&amp;cad=rja&amp;uact=8&amp;ved=2ahUKEwjiq6KprKraAhUPPFAKHS5vCKwQjRx6BAgAEAU&amp;url=http://ne.phys.kyushu-u.ac.jp/seminar/MicroWorld1_E/Part3_E/P34_E/Planck_formula_E.htm&amp;psig=AOvVaw1DlNBp4sUGtel9ZqKhkEIS&amp;ust=152326546805737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File:John_William_Strut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hyperlink" Target="http://www.google.hu/url?sa=i&amp;rct=j&amp;q=&amp;esrc=s&amp;source=images&amp;cd=&amp;cad=rja&amp;uact=8&amp;ved=2ahUKEwjiq6KprKraAhUPPFAKHS5vCKwQjRx6BAgAEAU&amp;url=http://ne.phys.kyushu-u.ac.jp/seminar/MicroWorld1_E/Part3_E/P34_E/Planck_formula_E.htm&amp;psig=AOvVaw1DlNBp4sUGtel9ZqKhkEIS&amp;ust=152326546805737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KVANTUMELMÉLET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Fizikatörténet előadás</a:t>
            </a:r>
          </a:p>
          <a:p>
            <a:r>
              <a:rPr lang="hu-HU" dirty="0"/>
              <a:t>3. éves </a:t>
            </a:r>
            <a:r>
              <a:rPr lang="hu-HU" dirty="0" err="1"/>
              <a:t>tanárszakos</a:t>
            </a:r>
            <a:r>
              <a:rPr lang="hu-HU" dirty="0"/>
              <a:t> hallgatóknak</a:t>
            </a:r>
          </a:p>
          <a:p>
            <a:r>
              <a:rPr lang="hu-HU" dirty="0"/>
              <a:t>2018-19 tanév 2. félév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050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836"/>
            <a:ext cx="2924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779912" y="764704"/>
            <a:ext cx="4352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Louis de </a:t>
            </a:r>
            <a:r>
              <a:rPr lang="hu-HU" sz="2800" b="1" dirty="0" err="1"/>
              <a:t>Broglie</a:t>
            </a:r>
            <a:r>
              <a:rPr lang="hu-HU" sz="2800" b="1" dirty="0"/>
              <a:t>   1892-1987</a:t>
            </a:r>
          </a:p>
          <a:p>
            <a:r>
              <a:rPr lang="hu-HU" sz="2800" b="1" dirty="0"/>
              <a:t>     </a:t>
            </a:r>
            <a:r>
              <a:rPr lang="hu-HU" sz="2800" b="1" i="1" dirty="0">
                <a:latin typeface="Comic Sans MS" panose="030F0702030302020204" pitchFamily="66" charset="0"/>
              </a:rPr>
              <a:t>körbefutó hullámok!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92357" y="2348880"/>
            <a:ext cx="2771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/>
              <a:t>2</a:t>
            </a:r>
            <a:r>
              <a:rPr lang="el-GR" sz="2800" b="1" i="1" dirty="0"/>
              <a:t>π</a:t>
            </a:r>
            <a:r>
              <a:rPr lang="hu-HU" sz="2800" b="1" i="1" dirty="0"/>
              <a:t> r = n </a:t>
            </a:r>
            <a:r>
              <a:rPr lang="el-GR" sz="2800" b="1" i="1" dirty="0"/>
              <a:t>λ</a:t>
            </a:r>
            <a:r>
              <a:rPr lang="hu-HU" sz="2800" b="1" i="1" dirty="0"/>
              <a:t>,</a:t>
            </a:r>
          </a:p>
          <a:p>
            <a:endParaRPr lang="hu-HU" sz="2800" b="1" i="1" dirty="0"/>
          </a:p>
          <a:p>
            <a:r>
              <a:rPr lang="el-GR" sz="2800" b="1" i="1" dirty="0"/>
              <a:t>λ</a:t>
            </a:r>
            <a:r>
              <a:rPr lang="hu-HU" sz="2800" b="1" i="1" dirty="0"/>
              <a:t> =  h / p   (</a:t>
            </a:r>
            <a:r>
              <a:rPr lang="hu-HU" sz="2800" b="1" i="1" dirty="0" err="1"/>
              <a:t>p</a:t>
            </a:r>
            <a:r>
              <a:rPr lang="hu-HU" sz="2800" b="1" i="1" dirty="0"/>
              <a:t>=</a:t>
            </a:r>
            <a:r>
              <a:rPr lang="hu-HU" sz="2800" b="1" i="1" dirty="0" err="1"/>
              <a:t>mv</a:t>
            </a:r>
            <a:r>
              <a:rPr lang="hu-HU" sz="28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608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9130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620688"/>
            <a:ext cx="4860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Erwin Schrödinger  1887-1961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hullámegyenlet  </a:t>
            </a:r>
            <a:r>
              <a:rPr lang="hu-HU" sz="2800" b="1" dirty="0">
                <a:solidFill>
                  <a:srgbClr val="C00000"/>
                </a:solidFill>
              </a:rPr>
              <a:t>1926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hidrogénatom, oszcillátor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perturbáció-számítás: </a:t>
            </a:r>
            <a:r>
              <a:rPr lang="hu-HU" sz="2800" dirty="0" err="1"/>
              <a:t>Zeeman</a:t>
            </a:r>
            <a:r>
              <a:rPr lang="hu-HU" sz="2800" dirty="0"/>
              <a:t>, Stark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több részecskére egy egyenlet: </a:t>
            </a:r>
            <a:r>
              <a:rPr lang="hu-HU" sz="2800" b="1" i="1" dirty="0">
                <a:solidFill>
                  <a:srgbClr val="0070C0"/>
                </a:solidFill>
              </a:rPr>
              <a:t>összefonódás!</a:t>
            </a:r>
            <a:r>
              <a:rPr lang="hu-HU" sz="2800" b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Óvatosan a </a:t>
            </a:r>
            <a:r>
              <a:rPr lang="hu-HU" sz="2800" dirty="0" err="1"/>
              <a:t>makroszkópikus</a:t>
            </a:r>
            <a:r>
              <a:rPr lang="hu-HU" sz="2800" dirty="0"/>
              <a:t> testekre való alkalmazással: </a:t>
            </a:r>
            <a:r>
              <a:rPr lang="hu-HU" sz="2800" b="1" i="1" dirty="0">
                <a:latin typeface="Comic Sans MS" panose="030F0702030302020204" pitchFamily="66" charset="0"/>
              </a:rPr>
              <a:t> </a:t>
            </a:r>
            <a:r>
              <a:rPr lang="hu-H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Schrödinger macskája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46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09239" y="260648"/>
            <a:ext cx="7739225" cy="3067050"/>
            <a:chOff x="1009239" y="3717032"/>
            <a:chExt cx="7739225" cy="3067050"/>
          </a:xfrm>
        </p:grpSpPr>
        <p:pic>
          <p:nvPicPr>
            <p:cNvPr id="3" name="Picture 4" descr="Max Bor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214" y="3717032"/>
              <a:ext cx="238125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/>
                <p:cNvSpPr txBox="1"/>
                <p:nvPr/>
              </p:nvSpPr>
              <p:spPr>
                <a:xfrm>
                  <a:off x="1009239" y="4059525"/>
                  <a:ext cx="4210833" cy="1457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b="1" dirty="0"/>
                    <a:t>Max </a:t>
                  </a:r>
                  <a:r>
                    <a:rPr lang="hu-HU" sz="2800" b="1" dirty="0" err="1"/>
                    <a:t>Born</a:t>
                  </a:r>
                  <a:r>
                    <a:rPr lang="hu-HU" sz="2800" b="1" dirty="0"/>
                    <a:t>    1882-1970    </a:t>
                  </a:r>
                </a:p>
                <a:p>
                  <a:endParaRPr lang="hu-HU" sz="2800" b="1" dirty="0"/>
                </a:p>
                <a:p>
                  <a:r>
                    <a:rPr lang="hu-HU" sz="2800" b="1" dirty="0"/>
                    <a:t>       </a:t>
                  </a:r>
                  <a:r>
                    <a:rPr lang="hu-HU" sz="3200" b="1" i="1" dirty="0">
                      <a:latin typeface="Comic Sans MS" panose="030F0702030302020204" pitchFamily="66" charset="0"/>
                    </a:rPr>
                    <a:t>véletlen, </a:t>
                  </a:r>
                  <a:r>
                    <a:rPr lang="hu-HU" sz="3200" b="1" i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p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hu-HU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hu-H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hu-H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hu-HU" sz="28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Szövegdoboz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239" y="4059525"/>
                  <a:ext cx="4210833" cy="14577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043" t="-3766" b="-1297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Csoportba foglalás 5"/>
          <p:cNvGrpSpPr/>
          <p:nvPr/>
        </p:nvGrpSpPr>
        <p:grpSpPr>
          <a:xfrm>
            <a:off x="611560" y="3717032"/>
            <a:ext cx="7305600" cy="3028950"/>
            <a:chOff x="611560" y="3717032"/>
            <a:chExt cx="7305600" cy="3028950"/>
          </a:xfrm>
        </p:grpSpPr>
        <p:sp>
          <p:nvSpPr>
            <p:cNvPr id="5" name="Szövegdoboz 4"/>
            <p:cNvSpPr txBox="1"/>
            <p:nvPr/>
          </p:nvSpPr>
          <p:spPr>
            <a:xfrm>
              <a:off x="611560" y="4149080"/>
              <a:ext cx="488685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/>
                <a:t>Werner Heisenberg  1901-1976 </a:t>
              </a:r>
            </a:p>
            <a:p>
              <a:r>
                <a:rPr lang="hu-HU" sz="2800" b="1" dirty="0">
                  <a:solidFill>
                    <a:srgbClr val="0070C0"/>
                  </a:solidFill>
                </a:rPr>
                <a:t>     </a:t>
              </a:r>
              <a:r>
                <a:rPr lang="el-GR" sz="2800" b="1" dirty="0">
                  <a:solidFill>
                    <a:srgbClr val="0070C0"/>
                  </a:solidFill>
                </a:rPr>
                <a:t>Δ</a:t>
              </a:r>
              <a:r>
                <a:rPr lang="hu-HU" sz="2800" b="1" dirty="0">
                  <a:solidFill>
                    <a:srgbClr val="0070C0"/>
                  </a:solidFill>
                </a:rPr>
                <a:t>x </a:t>
              </a:r>
              <a:r>
                <a:rPr lang="el-GR" sz="2800" b="1" dirty="0">
                  <a:solidFill>
                    <a:srgbClr val="0070C0"/>
                  </a:solidFill>
                </a:rPr>
                <a:t>Δ</a:t>
              </a:r>
              <a:r>
                <a:rPr lang="hu-HU" sz="2800" b="1" dirty="0">
                  <a:solidFill>
                    <a:srgbClr val="0070C0"/>
                  </a:solidFill>
                </a:rPr>
                <a:t>p </a:t>
              </a:r>
              <a:r>
                <a:rPr lang="el-GR" sz="2800" b="1" dirty="0">
                  <a:solidFill>
                    <a:srgbClr val="0070C0"/>
                  </a:solidFill>
                </a:rPr>
                <a:t>≥</a:t>
              </a:r>
              <a:r>
                <a:rPr lang="hu-HU" sz="2800" b="1" dirty="0">
                  <a:solidFill>
                    <a:srgbClr val="0070C0"/>
                  </a:solidFill>
                </a:rPr>
                <a:t> </a:t>
              </a:r>
              <a:r>
                <a:rPr lang="hu-HU" sz="2800" b="1" i="1" dirty="0">
                  <a:solidFill>
                    <a:srgbClr val="0070C0"/>
                  </a:solidFill>
                </a:rPr>
                <a:t>h           </a:t>
              </a:r>
              <a:r>
                <a:rPr lang="hu-HU" sz="2800" b="1" i="1" dirty="0"/>
                <a:t> </a:t>
              </a:r>
            </a:p>
            <a:p>
              <a:r>
                <a:rPr lang="hu-HU" sz="2800" b="1" i="1" dirty="0">
                  <a:solidFill>
                    <a:srgbClr val="0070C0"/>
                  </a:solidFill>
                </a:rPr>
                <a:t>határozatlansági reláció</a:t>
              </a:r>
            </a:p>
            <a:p>
              <a:r>
                <a:rPr lang="hu-HU" sz="2800" b="1" i="1" dirty="0"/>
                <a:t>           </a:t>
              </a:r>
              <a:r>
                <a:rPr lang="hu-HU" sz="2800" i="1" dirty="0"/>
                <a:t>(</a:t>
              </a:r>
              <a:r>
                <a:rPr lang="el-GR" sz="2800" b="1" i="1" dirty="0"/>
                <a:t>λ</a:t>
              </a:r>
              <a:r>
                <a:rPr lang="hu-HU" sz="2800" b="1" i="1" dirty="0"/>
                <a:t> =  h / p : </a:t>
              </a:r>
              <a:r>
                <a:rPr lang="hu-HU" sz="2800" i="1" dirty="0"/>
                <a:t>sávszélesség)</a:t>
              </a:r>
              <a:endParaRPr lang="hu-HU" sz="2800" b="1" i="1" dirty="0"/>
            </a:p>
            <a:p>
              <a:r>
                <a:rPr lang="hu-HU" sz="2800" b="1" i="1" dirty="0"/>
                <a:t>       (német atombomba?)      </a:t>
              </a:r>
              <a:endParaRPr lang="hu-HU" sz="2800" b="1" dirty="0"/>
            </a:p>
          </p:txBody>
        </p:sp>
        <p:pic>
          <p:nvPicPr>
            <p:cNvPr id="8194" name="Picture 2" descr="Bundesarchiv Bild183-R57262, Werner Heisenberg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717032"/>
              <a:ext cx="1905000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8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Molekulák, kovalens kötés      </a:t>
            </a:r>
            <a:r>
              <a:rPr lang="hu-HU" sz="2800" dirty="0" err="1"/>
              <a:t>Heitler-London</a:t>
            </a:r>
            <a:r>
              <a:rPr lang="hu-HU" sz="2800" dirty="0"/>
              <a:t> 1927 … 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KVANTUMKÉMIA!</a:t>
            </a:r>
            <a:r>
              <a:rPr lang="hu-HU" sz="2800" b="1" dirty="0"/>
              <a:t> 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170080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Elektromágneses sugárzás     </a:t>
            </a:r>
            <a:r>
              <a:rPr lang="hu-HU" sz="2800" dirty="0"/>
              <a:t>Dirac </a:t>
            </a:r>
            <a:r>
              <a:rPr lang="hu-HU" sz="2800" dirty="0" err="1"/>
              <a:t>stb</a:t>
            </a:r>
            <a:r>
              <a:rPr lang="hu-HU" sz="2800" dirty="0"/>
              <a:t>: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KVANTUM-ELEKTRODINAMIKA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07033" y="2636912"/>
            <a:ext cx="4005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1960-as évektől: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lézerek!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755577" y="4262339"/>
                <a:ext cx="7992887" cy="139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u-HU" sz="2800" dirty="0"/>
                  <a:t>A fotonok keletkeznek és eltűnnek ---  </a:t>
                </a:r>
                <a:r>
                  <a:rPr lang="hu-HU" sz="28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nagyenergiájú részecskefizika  </a:t>
                </a:r>
              </a:p>
              <a:p>
                <a:r>
                  <a:rPr lang="hu-HU" sz="2800" dirty="0">
                    <a:latin typeface="Comic Sans MS" panose="030F0702030302020204" pitchFamily="66" charset="0"/>
                  </a:rPr>
                  <a:t>E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u-HU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hu-H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sz="2800" b="0" i="1" smtClean="0">
                        <a:latin typeface="Cambria Math"/>
                      </a:rPr>
                      <m:t>            </m:t>
                    </m:r>
                    <m:r>
                      <a:rPr lang="hu-HU" sz="2800" b="0" i="1" smtClean="0">
                        <a:latin typeface="Cambria Math"/>
                      </a:rPr>
                      <m:t>𝐺𝑌𝑂𝑅𝑆</m:t>
                    </m:r>
                    <m:r>
                      <a:rPr lang="hu-HU" sz="2800" b="0" i="1" smtClean="0">
                        <a:latin typeface="Cambria Math"/>
                      </a:rPr>
                      <m:t>Í</m:t>
                    </m:r>
                    <m:r>
                      <a:rPr lang="hu-HU" sz="2800" b="0" i="1" smtClean="0">
                        <a:latin typeface="Cambria Math"/>
                      </a:rPr>
                      <m:t>𝑇</m:t>
                    </m:r>
                    <m:r>
                      <a:rPr lang="hu-HU" sz="2800" b="0" i="1" smtClean="0">
                        <a:latin typeface="Cambria Math"/>
                      </a:rPr>
                      <m:t>Ó</m:t>
                    </m:r>
                    <m:r>
                      <a:rPr lang="hu-HU" sz="2800" b="0" i="1" smtClean="0">
                        <a:latin typeface="Cambria Math"/>
                      </a:rPr>
                      <m:t>𝐾</m:t>
                    </m:r>
                    <m:r>
                      <a:rPr lang="hu-HU" sz="2800" b="0" i="1" smtClean="0">
                        <a:latin typeface="Cambria Math"/>
                      </a:rPr>
                      <m:t> !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262339"/>
                <a:ext cx="7992887" cy="1398909"/>
              </a:xfrm>
              <a:prstGeom prst="rect">
                <a:avLst/>
              </a:prstGeom>
              <a:blipFill rotWithShape="1">
                <a:blip r:embed="rId2"/>
                <a:stretch>
                  <a:fillRect l="-1602" t="-3913" b="-10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724213" y="3481844"/>
            <a:ext cx="363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neutron,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magfizika</a:t>
            </a:r>
            <a:endParaRPr lang="hu-HU" sz="2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965038" y="908720"/>
            <a:ext cx="3639410" cy="523220"/>
            <a:chOff x="4644008" y="5879695"/>
            <a:chExt cx="3639410" cy="523220"/>
          </a:xfrm>
        </p:grpSpPr>
        <p:sp>
          <p:nvSpPr>
            <p:cNvPr id="8" name="Jobbra nyíl 7"/>
            <p:cNvSpPr/>
            <p:nvPr/>
          </p:nvSpPr>
          <p:spPr>
            <a:xfrm>
              <a:off x="4644008" y="5896696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5724128" y="5879695"/>
              <a:ext cx="2559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/>
                <a:t>gyógyszeripar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6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548680"/>
            <a:ext cx="803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</a:rPr>
              <a:t>közben a kisebb energiákon ….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2984" y="1124744"/>
            <a:ext cx="858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szilárdtest-fizika, </a:t>
            </a:r>
            <a:r>
              <a:rPr lang="hu-HU" sz="3200" i="1" dirty="0">
                <a:latin typeface="Comic Sans MS" panose="030F0702030302020204" pitchFamily="66" charset="0"/>
              </a:rPr>
              <a:t>fémek, félvezetők rádió, telefon, számítógép …..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2402885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i="1" dirty="0">
                <a:latin typeface="Comic Sans MS" panose="030F0702030302020204" pitchFamily="66" charset="0"/>
              </a:rPr>
              <a:t>egyes ionok és atomok csapdázása, kondenzátumok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5536" y="335699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i="1" dirty="0">
                <a:latin typeface="Comic Sans MS" panose="030F0702030302020204" pitchFamily="66" charset="0"/>
              </a:rPr>
              <a:t>Schrödinger-macska  =  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QUBIT   </a:t>
            </a:r>
            <a:r>
              <a:rPr lang="hu-HU" sz="2800" b="1" i="1" dirty="0">
                <a:latin typeface="Comic Sans MS" panose="030F0702030302020204" pitchFamily="66" charset="0"/>
              </a:rPr>
              <a:t>kvantumos információkezelés</a:t>
            </a:r>
            <a:endParaRPr lang="hu-HU" sz="2800" i="1" dirty="0"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437112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latin typeface="Comic Sans MS" panose="030F0702030302020204" pitchFamily="66" charset="0"/>
              </a:rPr>
              <a:t>„mesterséges atomok”:  szupravezető áramkörök diszkrét állapotokkal  ---- </a:t>
            </a:r>
            <a:r>
              <a:rPr lang="hu-HU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KVANTUM-SZÁMÍTÓGÉP???</a:t>
            </a:r>
            <a:r>
              <a:rPr lang="hu-HU" sz="2800" i="1" dirty="0"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97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620688"/>
            <a:ext cx="61926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Előzmények: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atomok, molekulák</a:t>
            </a:r>
          </a:p>
          <a:p>
            <a:r>
              <a:rPr lang="hu-HU" sz="2800" dirty="0"/>
              <a:t>           </a:t>
            </a:r>
            <a:r>
              <a:rPr lang="hu-HU" sz="2800" i="1" dirty="0"/>
              <a:t>Boyle, Dalton, Avogadro (kémia)</a:t>
            </a:r>
          </a:p>
          <a:p>
            <a:r>
              <a:rPr lang="hu-HU" sz="2800" i="1" dirty="0"/>
              <a:t>      Maxwell, Boltzmann…(</a:t>
            </a:r>
            <a:r>
              <a:rPr lang="hu-HU" sz="2800" i="1" dirty="0" err="1"/>
              <a:t>statfiz</a:t>
            </a:r>
            <a:r>
              <a:rPr lang="hu-HU" sz="2800" i="1" dirty="0"/>
              <a:t>)</a:t>
            </a:r>
          </a:p>
          <a:p>
            <a:r>
              <a:rPr lang="hu-HU" sz="2800" i="1" dirty="0"/>
              <a:t>              </a:t>
            </a:r>
            <a:r>
              <a:rPr lang="hu-HU" sz="2800" b="1" i="1" dirty="0"/>
              <a:t>N,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elektronok  </a:t>
            </a:r>
            <a:r>
              <a:rPr lang="hu-HU" sz="2800" i="1" dirty="0"/>
              <a:t>(gázkisülés, katódsugár…)</a:t>
            </a:r>
            <a:endParaRPr lang="hu-HU" sz="2800" dirty="0"/>
          </a:p>
          <a:p>
            <a:r>
              <a:rPr lang="hu-HU" sz="2800" dirty="0"/>
              <a:t>            </a:t>
            </a:r>
            <a:r>
              <a:rPr lang="hu-HU" sz="2800" b="1" i="1" dirty="0"/>
              <a:t>e/m,  e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Thomson, Rutherford   atommodelljei</a:t>
            </a:r>
          </a:p>
          <a:p>
            <a:endParaRPr lang="hu-HU" sz="2800" b="1" i="1" dirty="0"/>
          </a:p>
          <a:p>
            <a:endParaRPr lang="hu-HU" sz="2800" i="1" dirty="0"/>
          </a:p>
          <a:p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75903" y="5590981"/>
            <a:ext cx="517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Valami még hiányzik 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91680" y="3717032"/>
            <a:ext cx="52924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solidFill>
                  <a:srgbClr val="C00000"/>
                </a:solidFill>
              </a:rPr>
              <a:t>Faraday: 1 mól elektrolíziséhez</a:t>
            </a:r>
          </a:p>
          <a:p>
            <a:r>
              <a:rPr lang="hu-HU" sz="3200" b="1" i="1" dirty="0">
                <a:solidFill>
                  <a:srgbClr val="C00000"/>
                </a:solidFill>
              </a:rPr>
              <a:t>                N</a:t>
            </a:r>
            <a:r>
              <a:rPr lang="hu-HU" sz="3200" b="1" i="1" dirty="0">
                <a:solidFill>
                  <a:srgbClr val="C00000"/>
                </a:solidFill>
                <a:latin typeface="Cambria Math"/>
                <a:ea typeface="Cambria Math"/>
              </a:rPr>
              <a:t>⦁</a:t>
            </a:r>
            <a:r>
              <a:rPr lang="hu-HU" sz="3200" b="1" i="1" dirty="0">
                <a:solidFill>
                  <a:srgbClr val="C00000"/>
                </a:solidFill>
              </a:rPr>
              <a:t>e  </a:t>
            </a:r>
            <a:r>
              <a:rPr lang="hu-HU" sz="3200" i="1" dirty="0">
                <a:solidFill>
                  <a:srgbClr val="C00000"/>
                </a:solidFill>
              </a:rPr>
              <a:t>töltés kell!</a:t>
            </a:r>
            <a:endParaRPr lang="hu-HU" sz="3200" b="1" i="1" dirty="0">
              <a:solidFill>
                <a:srgbClr val="C00000"/>
              </a:solidFill>
            </a:endParaRPr>
          </a:p>
          <a:p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3" y="188640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Dmitrij</a:t>
            </a:r>
            <a:r>
              <a:rPr lang="hu-HU" sz="2800" b="1" dirty="0"/>
              <a:t> Ivanovics Mengyelejev     1834-1907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Szentpéterváron fizika-kémia tanárképző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Heidelbergben Bunsennél spektroszkópia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Szentpétervári egyetem ált. kém. tanszékvezető</a:t>
            </a:r>
          </a:p>
        </p:txBody>
      </p:sp>
      <p:pic>
        <p:nvPicPr>
          <p:cNvPr id="1026" name="Picture 2" descr="Dmitrij Mengyelejev 1891-ben">
            <a:hlinkClick r:id="rId2" tooltip="Dmitrij Mengyelejev 1891-be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72" y="260648"/>
            <a:ext cx="1905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53598" y="2480697"/>
            <a:ext cx="81788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Dalton 1808: </a:t>
            </a:r>
            <a:r>
              <a:rPr lang="hu-HU" sz="2800" b="1" i="1" dirty="0"/>
              <a:t>atomtömeg</a:t>
            </a:r>
          </a:p>
          <a:p>
            <a:r>
              <a:rPr lang="hu-HU" sz="2800" dirty="0"/>
              <a:t>Mengyelejev: eszerint </a:t>
            </a:r>
            <a:r>
              <a:rPr lang="hu-HU" sz="2800" dirty="0" err="1"/>
              <a:t>sorbarakva</a:t>
            </a:r>
            <a:r>
              <a:rPr lang="hu-HU" sz="2800" dirty="0"/>
              <a:t> az elemeket, </a:t>
            </a:r>
          </a:p>
          <a:p>
            <a:r>
              <a:rPr lang="hu-HU" sz="2800" dirty="0"/>
              <a:t>   a kémiai tulajdonságokban </a:t>
            </a:r>
            <a:r>
              <a:rPr lang="hu-HU" sz="2800" dirty="0">
                <a:solidFill>
                  <a:srgbClr val="FF0000"/>
                </a:solidFill>
              </a:rPr>
              <a:t>periodikusság</a:t>
            </a:r>
            <a:r>
              <a:rPr lang="hu-HU" sz="2800" dirty="0"/>
              <a:t> látható</a:t>
            </a:r>
          </a:p>
          <a:p>
            <a:r>
              <a:rPr lang="hu-HU" sz="2800" dirty="0"/>
              <a:t>              (más is látta: </a:t>
            </a:r>
            <a:r>
              <a:rPr lang="hu-HU" sz="2800" dirty="0" err="1"/>
              <a:t>Lothar</a:t>
            </a:r>
            <a:r>
              <a:rPr lang="hu-HU" sz="2800" dirty="0"/>
              <a:t> Meyer)</a:t>
            </a:r>
          </a:p>
          <a:p>
            <a:r>
              <a:rPr lang="hu-HU" sz="2800" b="1" i="1" dirty="0">
                <a:latin typeface="Comic Sans MS" panose="030F0702030302020204" pitchFamily="66" charset="0"/>
              </a:rPr>
              <a:t>Sorrendváltások, üres helyek: hiányzó elemek</a:t>
            </a:r>
          </a:p>
          <a:p>
            <a:r>
              <a:rPr lang="hu-HU" sz="2800" b="1" i="1" dirty="0">
                <a:latin typeface="Comic Sans MS" panose="030F0702030302020204" pitchFamily="66" charset="0"/>
              </a:rPr>
              <a:t>tulajdonságainak előrejelzése:</a:t>
            </a:r>
          </a:p>
          <a:p>
            <a:r>
              <a:rPr lang="hu-HU" sz="2800" b="1" i="1" dirty="0">
                <a:latin typeface="Comic Sans MS" panose="030F0702030302020204" pitchFamily="66" charset="0"/>
              </a:rPr>
              <a:t>     </a:t>
            </a:r>
            <a:r>
              <a:rPr lang="hu-HU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gallium, germánium, szkandium ……</a:t>
            </a:r>
            <a:endParaRPr lang="hu-HU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49429" y="5589240"/>
            <a:ext cx="5330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/>
              <a:t>Francia becsületrend stb.</a:t>
            </a:r>
          </a:p>
          <a:p>
            <a:r>
              <a:rPr lang="hu-HU" sz="2800" i="1" dirty="0"/>
              <a:t>Kaukázusi kőolaj, donyecki kőszén…</a:t>
            </a:r>
          </a:p>
        </p:txBody>
      </p:sp>
    </p:spTree>
    <p:extLst>
      <p:ext uri="{BB962C8B-B14F-4D97-AF65-F5344CB8AC3E}">
        <p14:creationId xmlns:p14="http://schemas.microsoft.com/office/powerpoint/2010/main" val="40538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260648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Comic Sans MS" panose="030F0702030302020204" pitchFamily="66" charset="0"/>
              </a:rPr>
              <a:t>spektroszkópia     </a:t>
            </a:r>
            <a:r>
              <a:rPr lang="hu-HU" sz="3200" dirty="0">
                <a:latin typeface="Comic Sans MS" panose="030F0702030302020204" pitchFamily="66" charset="0"/>
              </a:rPr>
              <a:t>1860-as évektől</a:t>
            </a:r>
            <a:endParaRPr lang="hu-HU" sz="3600" b="1" dirty="0">
              <a:latin typeface="Comic Sans MS" panose="030F0702030302020204" pitchFamily="66" charset="0"/>
            </a:endParaRPr>
          </a:p>
          <a:p>
            <a:r>
              <a:rPr lang="hu-HU" sz="3600" b="1" dirty="0">
                <a:latin typeface="Comic Sans MS" panose="030F0702030302020204" pitchFamily="66" charset="0"/>
              </a:rPr>
              <a:t>    </a:t>
            </a:r>
            <a:r>
              <a:rPr lang="hu-HU" sz="3200" b="1" i="1" dirty="0">
                <a:latin typeface="Comic Sans MS" panose="030F0702030302020204" pitchFamily="66" charset="0"/>
              </a:rPr>
              <a:t>fény-anyag kölcsönhatás:</a:t>
            </a:r>
          </a:p>
          <a:p>
            <a:r>
              <a:rPr lang="hu-HU" sz="3200" b="1" i="1" dirty="0">
                <a:latin typeface="Comic Sans MS" panose="030F0702030302020204" pitchFamily="66" charset="0"/>
              </a:rPr>
              <a:t>       sugárzás és elnyelés –</a:t>
            </a:r>
          </a:p>
          <a:p>
            <a:r>
              <a:rPr lang="hu-HU" sz="3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 rengeteg információ </a:t>
            </a:r>
          </a:p>
          <a:p>
            <a:r>
              <a:rPr lang="hu-HU" sz="3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az anyag szerkezetéről!</a:t>
            </a:r>
            <a:endParaRPr lang="hu-H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3501008"/>
            <a:ext cx="658545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1)  Atomok, molekulák szerkezete: </a:t>
            </a:r>
          </a:p>
          <a:p>
            <a:r>
              <a:rPr lang="hu-HU" sz="2800" dirty="0"/>
              <a:t>     </a:t>
            </a:r>
            <a:r>
              <a:rPr lang="hu-HU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az atom színképe egyszerűbb:</a:t>
            </a:r>
          </a:p>
          <a:p>
            <a:r>
              <a:rPr lang="hu-HU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VONALAS!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5085184"/>
            <a:ext cx="5270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 startAt="2"/>
            </a:pPr>
            <a:r>
              <a:rPr lang="hu-HU" sz="3200" dirty="0"/>
              <a:t>Hősugárzás (anyagfüggő!)   </a:t>
            </a:r>
          </a:p>
          <a:p>
            <a:r>
              <a:rPr lang="hu-HU" sz="3200" b="1" i="1" dirty="0"/>
              <a:t>    üreg-sugárzás:</a:t>
            </a:r>
          </a:p>
          <a:p>
            <a:r>
              <a:rPr lang="hu-HU" sz="3200" b="1" i="1" dirty="0"/>
              <a:t>         „</a:t>
            </a:r>
            <a:r>
              <a:rPr lang="hu-HU" sz="3200" b="1" i="1" dirty="0">
                <a:solidFill>
                  <a:srgbClr val="002060"/>
                </a:solidFill>
              </a:rPr>
              <a:t>abszolút fekete test”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94998" y="2996952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>
                <a:latin typeface="Comic Sans MS" panose="030F0702030302020204" pitchFamily="66" charset="0"/>
              </a:rPr>
              <a:t>modulálható: </a:t>
            </a:r>
            <a:r>
              <a:rPr lang="hu-HU" sz="2800" i="1" dirty="0" err="1">
                <a:latin typeface="Comic Sans MS" panose="030F0702030302020204" pitchFamily="66" charset="0"/>
              </a:rPr>
              <a:t>Zeeman</a:t>
            </a:r>
            <a:r>
              <a:rPr lang="hu-HU" sz="2800" i="1" dirty="0">
                <a:latin typeface="Comic Sans MS" panose="030F0702030302020204" pitchFamily="66" charset="0"/>
              </a:rPr>
              <a:t>, Stark</a:t>
            </a:r>
          </a:p>
        </p:txBody>
      </p:sp>
      <p:pic>
        <p:nvPicPr>
          <p:cNvPr id="2050" name="Picture 2" descr="Képtalálat a következőre: „black-body radiation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3" y="4725144"/>
            <a:ext cx="35939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155574" y="3050957"/>
            <a:ext cx="6864698" cy="3546395"/>
            <a:chOff x="155574" y="3897050"/>
            <a:chExt cx="6864698" cy="3546395"/>
          </a:xfrm>
        </p:grpSpPr>
        <p:pic>
          <p:nvPicPr>
            <p:cNvPr id="1026" name="Picture 2" descr="Képtalálat a következőre: „rayleigh-Jeans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4977170"/>
              <a:ext cx="3186989" cy="246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zövegdoboz 6"/>
            <p:cNvSpPr txBox="1"/>
            <p:nvPr/>
          </p:nvSpPr>
          <p:spPr>
            <a:xfrm>
              <a:off x="220012" y="3897050"/>
              <a:ext cx="68002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/>
                <a:t>Wilhelm </a:t>
              </a:r>
              <a:r>
                <a:rPr lang="hu-HU" sz="2800" b="1" dirty="0"/>
                <a:t>Wien  1864-1928    </a:t>
              </a:r>
              <a:r>
                <a:rPr lang="hu-HU" sz="2800" dirty="0"/>
                <a:t>(Nobel-díj 1911):</a:t>
              </a:r>
            </a:p>
            <a:p>
              <a:r>
                <a:rPr lang="hu-HU" sz="2800" dirty="0"/>
                <a:t>             </a:t>
              </a:r>
              <a:r>
                <a:rPr lang="hu-HU" sz="2800" i="1" dirty="0"/>
                <a:t>Wien-féle eltolódási törvény</a:t>
              </a:r>
              <a:endParaRPr lang="hu-HU" sz="2800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5220072" y="5301208"/>
            <a:ext cx="283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Max Planck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6A6C111-3EF6-42B3-83EE-6D04DF2BEC76}"/>
              </a:ext>
            </a:extLst>
          </p:cNvPr>
          <p:cNvSpPr/>
          <p:nvPr/>
        </p:nvSpPr>
        <p:spPr>
          <a:xfrm>
            <a:off x="179512" y="260648"/>
            <a:ext cx="921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Hősugárzás:</a:t>
            </a:r>
            <a:r>
              <a:rPr lang="hu-HU" sz="2400" dirty="0"/>
              <a:t> </a:t>
            </a:r>
          </a:p>
          <a:p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   Stefan -  Boltzmann törvény: termodinamika    sugárzásra,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   </a:t>
            </a:r>
            <a:r>
              <a:rPr lang="hu-HU" sz="2400" i="1" dirty="0" err="1"/>
              <a:t>Rayleigh-Jeans</a:t>
            </a:r>
            <a:r>
              <a:rPr lang="hu-HU" sz="2400" i="1" dirty="0"/>
              <a:t> törvény: </a:t>
            </a:r>
          </a:p>
          <a:p>
            <a:r>
              <a:rPr lang="hu-HU" sz="2400" i="1" dirty="0"/>
              <a:t>                         statisztikus fizika sugárzásra ! </a:t>
            </a:r>
            <a:r>
              <a:rPr lang="hu-HU" sz="2400" b="1" i="1" dirty="0"/>
              <a:t> </a:t>
            </a:r>
            <a:endParaRPr lang="hu-HU" sz="24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50BD9F3-24B6-4EA6-9662-73D2849504D2}"/>
              </a:ext>
            </a:extLst>
          </p:cNvPr>
          <p:cNvSpPr txBox="1"/>
          <p:nvPr/>
        </p:nvSpPr>
        <p:spPr>
          <a:xfrm>
            <a:off x="3923928" y="23488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De nem igaz!!!</a:t>
            </a:r>
            <a:endParaRPr lang="hu-HU" sz="36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0C0EE2-CEF0-4233-8095-960D62F50BA7}"/>
              </a:ext>
            </a:extLst>
          </p:cNvPr>
          <p:cNvSpPr/>
          <p:nvPr/>
        </p:nvSpPr>
        <p:spPr>
          <a:xfrm>
            <a:off x="179512" y="754826"/>
            <a:ext cx="5598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lord</a:t>
            </a:r>
            <a:r>
              <a:rPr lang="hu-HU" sz="2800" b="1" dirty="0"/>
              <a:t> </a:t>
            </a:r>
            <a:r>
              <a:rPr lang="hu-HU" sz="2800" b="1" dirty="0" err="1"/>
              <a:t>Rayleigh</a:t>
            </a:r>
            <a:r>
              <a:rPr lang="hu-HU" sz="2800" b="1" dirty="0"/>
              <a:t>    1842-1919   </a:t>
            </a:r>
          </a:p>
          <a:p>
            <a:r>
              <a:rPr lang="hu-HU" sz="2800" b="1" dirty="0"/>
              <a:t>               </a:t>
            </a:r>
            <a:r>
              <a:rPr lang="hu-HU" sz="2800" dirty="0"/>
              <a:t>(Nobel-díj 1904: argon)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sok akusztika: felületi hullámok, suttogó galéria…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Fényszórás: miért kék az ég?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i="1" dirty="0"/>
              <a:t>Perturbáció-számítás hullámokra </a:t>
            </a:r>
            <a:r>
              <a:rPr lang="hu-HU" sz="2800" i="1" dirty="0"/>
              <a:t>(húr piszokkal)                                 Schrödinger !            </a:t>
            </a:r>
          </a:p>
          <a:p>
            <a:r>
              <a:rPr lang="hu-HU" sz="2800" i="1" dirty="0"/>
              <a:t>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B1FB85-BA82-4944-859E-A4302D6A4C70}"/>
              </a:ext>
            </a:extLst>
          </p:cNvPr>
          <p:cNvSpPr txBox="1"/>
          <p:nvPr/>
        </p:nvSpPr>
        <p:spPr>
          <a:xfrm>
            <a:off x="1043608" y="4509120"/>
            <a:ext cx="7489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(előzmények: perturbációszámítás bolygómozgásra: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Lagrange, Laplace, Poisson, Gauss…)</a:t>
            </a:r>
          </a:p>
        </p:txBody>
      </p:sp>
      <p:pic>
        <p:nvPicPr>
          <p:cNvPr id="1027" name="Picture 3" descr="John William Strutt.jpg">
            <a:hlinkClick r:id="rId2"/>
            <a:extLst>
              <a:ext uri="{FF2B5EF4-FFF2-40B4-BE49-F238E27FC236}">
                <a16:creationId xmlns:a16="http://schemas.microsoft.com/office/drawing/2014/main" id="{71A49FCA-7F7A-4C4E-B157-E28B1361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544"/>
            <a:ext cx="2095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77298DC-AEFD-4660-B51C-614DB554B83D}"/>
              </a:ext>
            </a:extLst>
          </p:cNvPr>
          <p:cNvSpPr/>
          <p:nvPr/>
        </p:nvSpPr>
        <p:spPr>
          <a:xfrm>
            <a:off x="35496" y="5499229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Hősugárzás:</a:t>
            </a:r>
            <a:r>
              <a:rPr lang="hu-HU" sz="2800" dirty="0"/>
              <a:t> </a:t>
            </a:r>
            <a:r>
              <a:rPr lang="hu-HU" sz="2800" i="1" dirty="0" err="1"/>
              <a:t>Rayleigh-Jeans</a:t>
            </a:r>
            <a:r>
              <a:rPr lang="hu-HU" sz="2800" i="1" dirty="0"/>
              <a:t> törvény: </a:t>
            </a:r>
          </a:p>
          <a:p>
            <a:r>
              <a:rPr lang="hu-HU" sz="2800" i="1" dirty="0"/>
              <a:t>                         statisztikus fizika sugárzásra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331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548680"/>
            <a:ext cx="429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Max Planck    1858-1947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28" y="1486247"/>
            <a:ext cx="2857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04" y="1475394"/>
            <a:ext cx="3040732" cy="45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899592" y="1484784"/>
            <a:ext cx="7344816" cy="954107"/>
            <a:chOff x="899592" y="1772816"/>
            <a:chExt cx="7344816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zövegdoboz 5"/>
                <p:cNvSpPr txBox="1"/>
                <p:nvPr/>
              </p:nvSpPr>
              <p:spPr>
                <a:xfrm>
                  <a:off x="899592" y="1772816"/>
                  <a:ext cx="4104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u-HU" sz="2800" b="0" i="1" smtClean="0">
                          <a:latin typeface="Cambria Math"/>
                        </a:rPr>
                        <m:t>𝐸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hu-HU" sz="2800" dirty="0"/>
                    <a:t>/(2m) + 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2 </m:t>
                          </m:r>
                        </m:sup>
                      </m:sSup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u-HU" sz="2800" b="0" i="1" smtClean="0">
                          <a:latin typeface="Cambria Math"/>
                        </a:rPr>
                        <m:t>/2</m:t>
                      </m:r>
                    </m:oMath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6" name="Szövegdoboz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772816"/>
                  <a:ext cx="410445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0588" b="-34118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Szövegdoboz 8"/>
            <p:cNvSpPr txBox="1"/>
            <p:nvPr/>
          </p:nvSpPr>
          <p:spPr>
            <a:xfrm>
              <a:off x="5292080" y="1772816"/>
              <a:ext cx="29523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latin typeface="Comic Sans MS" panose="030F0702030302020204" pitchFamily="66" charset="0"/>
                </a:rPr>
                <a:t>folytonos – </a:t>
              </a:r>
              <a:r>
                <a:rPr lang="hu-HU" sz="2800" b="1" dirty="0" err="1">
                  <a:latin typeface="Comic Sans MS" panose="030F0702030302020204" pitchFamily="66" charset="0"/>
                </a:rPr>
                <a:t>Rayleigh-Jeans</a:t>
              </a:r>
              <a:endParaRPr lang="hu-HU" sz="28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2605432" y="2700209"/>
            <a:ext cx="6002996" cy="584775"/>
            <a:chOff x="2605432" y="2492896"/>
            <a:chExt cx="6002996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Szövegdoboz 6"/>
                <p:cNvSpPr txBox="1"/>
                <p:nvPr/>
              </p:nvSpPr>
              <p:spPr>
                <a:xfrm>
                  <a:off x="2605432" y="2492896"/>
                  <a:ext cx="17505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3200" b="0" i="1" smtClean="0">
                            <a:latin typeface="Cambria Math"/>
                          </a:rPr>
                          <m:t>=  </m:t>
                        </m:r>
                        <m:r>
                          <a:rPr lang="hu-HU" sz="3200" b="0" i="1" smtClean="0">
                            <a:latin typeface="Cambria Math"/>
                          </a:rPr>
                          <m:t>𝑛</m:t>
                        </m:r>
                        <m:r>
                          <a:rPr lang="hu-HU" sz="3200" b="0" i="1" smtClean="0">
                            <a:latin typeface="Cambria Math"/>
                          </a:rPr>
                          <m:t> </m:t>
                        </m:r>
                        <m:r>
                          <a:rPr lang="hu-HU" sz="3200" b="0" i="1" smtClean="0">
                            <a:latin typeface="Cambria Math"/>
                          </a:rPr>
                          <m:t>h</m:t>
                        </m:r>
                        <m:r>
                          <a:rPr lang="hu-HU" sz="3200" b="0" i="1" smtClean="0">
                            <a:latin typeface="Cambria Math"/>
                          </a:rPr>
                          <m:t> </m:t>
                        </m:r>
                        <m:r>
                          <a:rPr lang="hu-HU" sz="3200" b="0" i="1" smtClean="0">
                            <a:latin typeface="Cambria Math"/>
                            <a:ea typeface="Cambria Math"/>
                          </a:rPr>
                          <m:t>𝝼</m:t>
                        </m:r>
                      </m:oMath>
                    </m:oMathPara>
                  </a14:m>
                  <a:endParaRPr lang="hu-HU" sz="3200" dirty="0"/>
                </a:p>
              </p:txBody>
            </p:sp>
          </mc:Choice>
          <mc:Fallback xmlns="">
            <p:sp>
              <p:nvSpPr>
                <p:cNvPr id="7" name="Szövegdoboz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432" y="2492896"/>
                  <a:ext cx="1750544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Szövegdoboz 10"/>
            <p:cNvSpPr txBox="1"/>
            <p:nvPr/>
          </p:nvSpPr>
          <p:spPr>
            <a:xfrm>
              <a:off x="4716016" y="2607295"/>
              <a:ext cx="3892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i="1" dirty="0">
                  <a:latin typeface="Comic Sans MS" panose="030F0702030302020204" pitchFamily="66" charset="0"/>
                </a:rPr>
                <a:t>diszkrét = </a:t>
              </a:r>
              <a:r>
                <a:rPr lang="hu-HU" sz="2400" b="1" i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KVANTUMOS</a:t>
              </a:r>
              <a:endParaRPr lang="hu-HU" sz="24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755576" y="836712"/>
            <a:ext cx="802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Comic Sans MS" panose="030F0702030302020204" pitchFamily="66" charset="0"/>
              </a:rPr>
              <a:t>Sugárzás: E, H  ~  p, x   oszcillátor „</a:t>
            </a:r>
            <a:r>
              <a:rPr lang="hu-HU" sz="2800" dirty="0" err="1">
                <a:latin typeface="Comic Sans MS" panose="030F0702030302020204" pitchFamily="66" charset="0"/>
              </a:rPr>
              <a:t>módusok</a:t>
            </a:r>
            <a:r>
              <a:rPr lang="hu-HU" sz="2800" dirty="0">
                <a:latin typeface="Comic Sans MS" panose="030F0702030302020204" pitchFamily="66" charset="0"/>
              </a:rPr>
              <a:t>”  </a:t>
            </a:r>
          </a:p>
        </p:txBody>
      </p:sp>
      <p:pic>
        <p:nvPicPr>
          <p:cNvPr id="14" name="Picture 2" descr="Képtalálat a következőre: „rayleigh-Jeans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18791"/>
            <a:ext cx="4704458" cy="3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4572000" y="4149080"/>
                <a:ext cx="311290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600" dirty="0"/>
                  <a:t>Ott vág le, ahol </a:t>
                </a:r>
              </a:p>
              <a:p>
                <a14:m>
                  <m:oMath xmlns:m="http://schemas.openxmlformats.org/officeDocument/2006/math">
                    <m:r>
                      <a:rPr lang="hu-HU" sz="3600" b="0" i="1" smtClean="0">
                        <a:latin typeface="Cambria Math"/>
                      </a:rPr>
                      <m:t>      </m:t>
                    </m:r>
                    <m:r>
                      <a:rPr lang="hu-HU" sz="3600" b="0" i="1" smtClean="0">
                        <a:latin typeface="Cambria Math"/>
                      </a:rPr>
                      <m:t>h</m:t>
                    </m:r>
                    <m:r>
                      <a:rPr lang="hu-HU" sz="3600" b="0" i="1" smtClean="0">
                        <a:latin typeface="Cambria Math"/>
                      </a:rPr>
                      <m:t> </m:t>
                    </m:r>
                    <m:r>
                      <a:rPr lang="hu-HU" sz="3600" b="0" i="1" smtClean="0">
                        <a:latin typeface="Cambria Math"/>
                        <a:ea typeface="Cambria Math"/>
                      </a:rPr>
                      <m:t>𝝼</m:t>
                    </m:r>
                  </m:oMath>
                </a14:m>
                <a:r>
                  <a:rPr lang="hu-HU" sz="3600" dirty="0"/>
                  <a:t> = </a:t>
                </a:r>
                <a:r>
                  <a:rPr lang="hu-HU" sz="3600" i="1" dirty="0"/>
                  <a:t>k T</a:t>
                </a:r>
              </a:p>
              <a:p>
                <a:endParaRPr lang="hu-HU" sz="3600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49080"/>
                <a:ext cx="3112903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5871" t="-5226" r="-48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3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550757" y="1569760"/>
            <a:ext cx="5771578" cy="1145570"/>
            <a:chOff x="549693" y="476672"/>
            <a:chExt cx="5771578" cy="1145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Szövegdoboz 2"/>
                <p:cNvSpPr txBox="1"/>
                <p:nvPr/>
              </p:nvSpPr>
              <p:spPr>
                <a:xfrm>
                  <a:off x="1043608" y="476672"/>
                  <a:ext cx="5277663" cy="11455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b="1" dirty="0"/>
                    <a:t>Atomos hidrogén: </a:t>
                  </a:r>
                  <a:r>
                    <a:rPr lang="hu-HU" sz="2800" b="1" dirty="0" err="1"/>
                    <a:t>Balmer-képlet</a:t>
                  </a:r>
                  <a:r>
                    <a:rPr lang="hu-HU" sz="2800" b="1" dirty="0"/>
                    <a:t>   </a:t>
                  </a:r>
                </a:p>
                <a:p>
                  <a14:m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hu-HU" sz="2800" b="1" i="1" smtClean="0">
                          <a:latin typeface="Cambria Math"/>
                          <a:ea typeface="Cambria Math"/>
                        </a:rPr>
                        <m:t> (</m:t>
                      </m:r>
                      <m:f>
                        <m:fPr>
                          <m:ctrlPr>
                            <a:rPr lang="hu-HU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hu-HU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u-HU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hu-HU" sz="2800" b="1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hu-HU" sz="2800" dirty="0"/>
                    <a:t>)</a:t>
                  </a:r>
                </a:p>
              </p:txBody>
            </p:sp>
          </mc:Choice>
          <mc:Fallback xmlns="">
            <p:sp>
              <p:nvSpPr>
                <p:cNvPr id="3" name="Szövegdoboz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76672"/>
                  <a:ext cx="5277663" cy="114557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309" t="-4813" b="-695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/>
                <p:cNvSpPr txBox="1"/>
                <p:nvPr/>
              </p:nvSpPr>
              <p:spPr>
                <a:xfrm>
                  <a:off x="549693" y="980728"/>
                  <a:ext cx="78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  <m:t>𝝼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hu-HU" sz="2400" dirty="0"/>
                </a:p>
              </p:txBody>
            </p:sp>
          </mc:Choice>
          <mc:Fallback xmlns="">
            <p:sp>
              <p:nvSpPr>
                <p:cNvPr id="4" name="Szövegdoboz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93" y="980728"/>
                  <a:ext cx="78797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/>
          <p:cNvGrpSpPr/>
          <p:nvPr/>
        </p:nvGrpSpPr>
        <p:grpSpPr>
          <a:xfrm>
            <a:off x="179512" y="3367236"/>
            <a:ext cx="8582589" cy="3086100"/>
            <a:chOff x="179512" y="3367236"/>
            <a:chExt cx="8582589" cy="30861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67236"/>
              <a:ext cx="3209925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Csoportba foglalás 8"/>
            <p:cNvGrpSpPr/>
            <p:nvPr/>
          </p:nvGrpSpPr>
          <p:grpSpPr>
            <a:xfrm>
              <a:off x="4283968" y="4623519"/>
              <a:ext cx="2570512" cy="461665"/>
              <a:chOff x="4283968" y="4623519"/>
              <a:chExt cx="257051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Szövegdoboz 5"/>
                  <p:cNvSpPr txBox="1"/>
                  <p:nvPr/>
                </p:nvSpPr>
                <p:spPr>
                  <a:xfrm>
                    <a:off x="4283968" y="4623519"/>
                    <a:ext cx="25705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400" i="1" dirty="0"/>
                      <a:t>h         =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a14:m>
                    <a:endParaRPr lang="hu-HU" sz="2400" i="1" dirty="0"/>
                  </a:p>
                </p:txBody>
              </p:sp>
            </mc:Choice>
            <mc:Fallback xmlns="">
              <p:sp>
                <p:nvSpPr>
                  <p:cNvPr id="6" name="Szövegdoboz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3968" y="4623519"/>
                    <a:ext cx="257051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800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Szövegdoboz 7"/>
                  <p:cNvSpPr txBox="1"/>
                  <p:nvPr/>
                </p:nvSpPr>
                <p:spPr>
                  <a:xfrm>
                    <a:off x="4510133" y="4674402"/>
                    <a:ext cx="6379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 smtClean="0">
                                  <a:latin typeface="Cambria Math"/>
                                  <a:ea typeface="Cambria Math"/>
                                </a:rPr>
                                <m:t>𝝼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hu-HU" dirty="0"/>
                  </a:p>
                </p:txBody>
              </p:sp>
            </mc:Choice>
            <mc:Fallback xmlns="">
              <p:sp>
                <p:nvSpPr>
                  <p:cNvPr id="8" name="Szövegdoboz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0133" y="4674402"/>
                    <a:ext cx="637931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Szövegdoboz 6"/>
            <p:cNvSpPr txBox="1"/>
            <p:nvPr/>
          </p:nvSpPr>
          <p:spPr>
            <a:xfrm>
              <a:off x="4932040" y="5127575"/>
              <a:ext cx="2630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err="1"/>
                <a:t>Perdület</a:t>
              </a:r>
              <a:r>
                <a:rPr lang="hu-HU" sz="2400" dirty="0"/>
                <a:t> </a:t>
              </a:r>
              <a:r>
                <a:rPr lang="hu-HU" sz="2400" i="1" dirty="0" err="1"/>
                <a:t>pr</a:t>
              </a:r>
              <a:r>
                <a:rPr lang="hu-HU" sz="2400" i="1" dirty="0"/>
                <a:t>= n h/2</a:t>
              </a:r>
              <a:r>
                <a:rPr lang="el-GR" sz="2400" i="1" dirty="0"/>
                <a:t>π</a:t>
              </a:r>
              <a:endParaRPr lang="hu-HU" sz="2400" i="1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203848" y="3645024"/>
              <a:ext cx="55582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/>
                <a:t>Niels Bohr   </a:t>
              </a:r>
              <a:r>
                <a:rPr lang="hu-HU" sz="2800" dirty="0"/>
                <a:t>1885-1962  + Rutherford</a:t>
              </a:r>
            </a:p>
            <a:p>
              <a:r>
                <a:rPr lang="hu-HU" sz="2800" b="1" dirty="0"/>
                <a:t>          1913</a:t>
              </a: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467544" y="332656"/>
            <a:ext cx="5019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A molekulák színképe bonyolult,</a:t>
            </a:r>
          </a:p>
          <a:p>
            <a:r>
              <a:rPr lang="hu-HU" sz="2800" dirty="0"/>
              <a:t>az atomoké egyszerűbb: </a:t>
            </a:r>
            <a:r>
              <a:rPr lang="hu-HU" sz="2800" b="1" dirty="0"/>
              <a:t>vonalas!</a:t>
            </a:r>
          </a:p>
        </p:txBody>
      </p:sp>
    </p:spTree>
    <p:extLst>
      <p:ext uri="{BB962C8B-B14F-4D97-AF65-F5344CB8AC3E}">
        <p14:creationId xmlns:p14="http://schemas.microsoft.com/office/powerpoint/2010/main" val="42905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558</Words>
  <Application>Microsoft Office PowerPoint</Application>
  <PresentationFormat>Diavetítés a képernyőre (4:3 oldalarány)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Office-téma</vt:lpstr>
      <vt:lpstr>KVANTUMELMÉLET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KVANTUMELMÉLET</dc:title>
  <dc:creator>geszti</dc:creator>
  <cp:lastModifiedBy>Geszti Tamás</cp:lastModifiedBy>
  <cp:revision>58</cp:revision>
  <dcterms:created xsi:type="dcterms:W3CDTF">2018-04-05T09:41:32Z</dcterms:created>
  <dcterms:modified xsi:type="dcterms:W3CDTF">2019-04-02T08:20:02Z</dcterms:modified>
</cp:coreProperties>
</file>