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13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70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77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64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33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19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94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65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40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0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24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AFA7-986B-42B1-A8D0-D0F42E692A2C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2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KOMPLEX RENDSZEREK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Fizikatörténet előadás</a:t>
            </a:r>
          </a:p>
          <a:p>
            <a:r>
              <a:rPr lang="hu-HU" dirty="0"/>
              <a:t>3. éves </a:t>
            </a:r>
            <a:r>
              <a:rPr lang="hu-HU" dirty="0" err="1"/>
              <a:t>tanárszakos</a:t>
            </a:r>
            <a:r>
              <a:rPr lang="hu-HU" dirty="0"/>
              <a:t> hallgatóknak</a:t>
            </a:r>
          </a:p>
          <a:p>
            <a:r>
              <a:rPr lang="hu-HU" dirty="0"/>
              <a:t>2018-19 tanév 2. félév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751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628800"/>
            <a:ext cx="56324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Komplex =  összetett, bonyolult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i="1" dirty="0"/>
              <a:t>társadalom, gazdaság, élet, …</a:t>
            </a:r>
            <a:endParaRPr lang="hu-HU" sz="3200" b="1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619672" y="356463"/>
            <a:ext cx="4939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/>
              <a:t>P.W.Anderson</a:t>
            </a:r>
            <a:r>
              <a:rPr lang="hu-HU" sz="2400" dirty="0"/>
              <a:t> 1972: </a:t>
            </a:r>
            <a:r>
              <a:rPr lang="hu-HU" sz="2400" i="1" dirty="0"/>
              <a:t>More is </a:t>
            </a:r>
            <a:r>
              <a:rPr lang="hu-HU" sz="2400" i="1" dirty="0" err="1"/>
              <a:t>different</a:t>
            </a:r>
            <a:r>
              <a:rPr lang="hu-HU" sz="2400" dirty="0"/>
              <a:t>  </a:t>
            </a:r>
          </a:p>
          <a:p>
            <a:r>
              <a:rPr lang="hu-HU" sz="2400" dirty="0"/>
              <a:t>    1999-től sokan! (mi is)</a:t>
            </a:r>
          </a:p>
          <a:p>
            <a:r>
              <a:rPr lang="hu-HU" sz="2400" dirty="0"/>
              <a:t>        sok egyetemi tanszék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23528" y="2908101"/>
            <a:ext cx="75552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latin typeface="Comic Sans MS" panose="030F0702030302020204" pitchFamily="66" charset="0"/>
              </a:rPr>
              <a:t>de mégis, sokszor, meglepő módon, </a:t>
            </a:r>
          </a:p>
          <a:p>
            <a:r>
              <a:rPr lang="hu-HU" sz="2800" b="1" dirty="0">
                <a:latin typeface="Comic Sans MS" panose="030F0702030302020204" pitchFamily="66" charset="0"/>
              </a:rPr>
              <a:t>   egyszerű tulajdonságok határozzák meg</a:t>
            </a:r>
          </a:p>
          <a:p>
            <a:r>
              <a:rPr lang="hu-HU" sz="2800" b="1" dirty="0">
                <a:latin typeface="Comic Sans MS" panose="030F0702030302020204" pitchFamily="66" charset="0"/>
              </a:rPr>
              <a:t>      a kollektív viselkedést!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79512" y="4581128"/>
            <a:ext cx="8872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Jók rá a statisztikus fizika módszerei!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043608" y="5661248"/>
            <a:ext cx="6620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domináló tulajdonságok …  információ</a:t>
            </a:r>
          </a:p>
        </p:txBody>
      </p:sp>
    </p:spTree>
    <p:extLst>
      <p:ext uri="{BB962C8B-B14F-4D97-AF65-F5344CB8AC3E}">
        <p14:creationId xmlns:p14="http://schemas.microsoft.com/office/powerpoint/2010/main" val="33003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692696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Ideghálózatok</a:t>
            </a:r>
          </a:p>
          <a:p>
            <a:r>
              <a:rPr lang="hu-HU" sz="3200" dirty="0"/>
              <a:t>  </a:t>
            </a:r>
            <a:r>
              <a:rPr lang="hu-HU" sz="3200" dirty="0" err="1"/>
              <a:t>Hopfield-modell</a:t>
            </a:r>
            <a:r>
              <a:rPr lang="hu-HU" sz="3200" dirty="0"/>
              <a:t> 1982: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tüzelő és hallgató neuronok – spin fel-le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serkentő és gátló kötések – ferromágneses és </a:t>
            </a:r>
            <a:r>
              <a:rPr lang="hu-HU" sz="3200" dirty="0" err="1"/>
              <a:t>antiferromágneses</a:t>
            </a:r>
            <a:r>
              <a:rPr lang="hu-HU" sz="3200" dirty="0"/>
              <a:t> (            spin-üveg!)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„replika-technika”: ikrek élete (ami azonos, és ami nem…)</a:t>
            </a:r>
          </a:p>
        </p:txBody>
      </p:sp>
      <p:sp>
        <p:nvSpPr>
          <p:cNvPr id="3" name="Jobbra nyíl 2"/>
          <p:cNvSpPr/>
          <p:nvPr/>
        </p:nvSpPr>
        <p:spPr>
          <a:xfrm>
            <a:off x="4499992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611560" y="566415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latin typeface="Comic Sans MS" panose="030F0702030302020204" pitchFamily="66" charset="0"/>
              </a:rPr>
              <a:t>Neurális számítógépek, „</a:t>
            </a:r>
            <a:r>
              <a:rPr lang="hu-HU" sz="3200" b="1" i="1" dirty="0" err="1">
                <a:latin typeface="Comic Sans MS" panose="030F0702030302020204" pitchFamily="66" charset="0"/>
              </a:rPr>
              <a:t>deep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b="1" i="1" dirty="0" err="1">
                <a:latin typeface="Comic Sans MS" panose="030F0702030302020204" pitchFamily="66" charset="0"/>
              </a:rPr>
              <a:t>learning</a:t>
            </a:r>
            <a:r>
              <a:rPr lang="hu-HU" sz="3200" b="1" i="1" dirty="0">
                <a:latin typeface="Comic Sans MS" panose="030F0702030302020204" pitchFamily="66" charset="0"/>
              </a:rPr>
              <a:t>”</a:t>
            </a:r>
          </a:p>
          <a:p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4221088"/>
            <a:ext cx="6764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/>
              <a:t>Tanulás a kötések hangolásával </a:t>
            </a:r>
            <a:r>
              <a:rPr lang="hu-HU" sz="3200" dirty="0"/>
              <a:t>(</a:t>
            </a:r>
            <a:r>
              <a:rPr lang="hu-HU" sz="3200" dirty="0" err="1"/>
              <a:t>Hebb</a:t>
            </a:r>
            <a:r>
              <a:rPr lang="hu-HU" sz="3200" dirty="0"/>
              <a:t>):</a:t>
            </a:r>
          </a:p>
          <a:p>
            <a:r>
              <a:rPr lang="hu-HU" sz="3200" dirty="0"/>
              <a:t>      elosztott (szétterülő) memória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6340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332656"/>
            <a:ext cx="8928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Gazdaság, pénzügyek</a:t>
            </a:r>
          </a:p>
          <a:p>
            <a:r>
              <a:rPr lang="hu-HU" sz="3200" b="1" dirty="0"/>
              <a:t>        </a:t>
            </a:r>
            <a:r>
              <a:rPr lang="hu-HU" sz="3200" i="1" dirty="0"/>
              <a:t>itt is: pozitív és negatív hatások…</a:t>
            </a:r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Kockázat-elemzés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Opciók beárazása: mennyiért vehetek jövőre…?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Itt is replikák: azonos körülmények között különböző történetek egybevetése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/>
              <a:t>bitcoin</a:t>
            </a:r>
            <a:r>
              <a:rPr lang="hu-HU" sz="3200" dirty="0"/>
              <a:t>: virtuális pénz („</a:t>
            </a:r>
            <a:r>
              <a:rPr lang="hu-HU" sz="3200" dirty="0" err="1"/>
              <a:t>kriptovaluta</a:t>
            </a:r>
            <a:r>
              <a:rPr lang="hu-HU" sz="3200" dirty="0"/>
              <a:t>”)</a:t>
            </a:r>
          </a:p>
          <a:p>
            <a:endParaRPr lang="hu-HU" sz="3200" dirty="0"/>
          </a:p>
          <a:p>
            <a:r>
              <a:rPr lang="hu-HU" sz="3200" i="1" dirty="0"/>
              <a:t>Sok fizikus dolgozik ezen a területen.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88918" y="5085184"/>
            <a:ext cx="6795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tanácsadó szoftverek: óvatosság!</a:t>
            </a:r>
          </a:p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  amit lehet, azt állítsuk át!</a:t>
            </a:r>
          </a:p>
          <a:p>
            <a:endParaRPr lang="hu-H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83568" y="260648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Időjárás        </a:t>
            </a:r>
            <a:r>
              <a:rPr lang="hu-HU" sz="3200" dirty="0"/>
              <a:t>(áramlástan !?)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rengeteg elérhető adat (BIG DATA), de még több elérhetetlen …  </a:t>
            </a:r>
            <a:endParaRPr lang="hu-HU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ebből lett a </a:t>
            </a:r>
            <a:r>
              <a:rPr lang="hu-HU" sz="3200" b="1" dirty="0"/>
              <a:t>káosz</a:t>
            </a:r>
            <a:r>
              <a:rPr lang="hu-HU" sz="3200" dirty="0"/>
              <a:t> elmélete: 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lepkeszárny-effektus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>
                <a:latin typeface="+mj-lt"/>
              </a:rPr>
              <a:t>Nem tudjuk, milyen idő lesz két hét múlva, de tudjuk, hogy lesznek évszakok….</a:t>
            </a:r>
          </a:p>
          <a:p>
            <a:r>
              <a:rPr lang="hu-HU" sz="3200" dirty="0">
                <a:latin typeface="+mj-lt"/>
              </a:rPr>
              <a:t>Jánosi Imre jegyzetei  </a:t>
            </a:r>
            <a:r>
              <a:rPr lang="hu-HU" sz="3200" i="1" dirty="0" err="1">
                <a:latin typeface="+mj-lt"/>
              </a:rPr>
              <a:t>lecso.elte.hu</a:t>
            </a:r>
            <a:r>
              <a:rPr lang="hu-HU" sz="3200" dirty="0"/>
              <a:t>   </a:t>
            </a:r>
            <a:r>
              <a:rPr lang="hu-HU" sz="3200" dirty="0">
                <a:sym typeface="Wingdings" panose="05000000000000000000" pitchFamily="2" charset="2"/>
              </a:rPr>
              <a:t>   „oktatott tárgyak”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30720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251520" y="117207"/>
            <a:ext cx="7786100" cy="4031873"/>
            <a:chOff x="818349" y="548680"/>
            <a:chExt cx="7786100" cy="4031873"/>
          </a:xfrm>
        </p:grpSpPr>
        <p:sp>
          <p:nvSpPr>
            <p:cNvPr id="2" name="Szövegdoboz 1"/>
            <p:cNvSpPr txBox="1"/>
            <p:nvPr/>
          </p:nvSpPr>
          <p:spPr>
            <a:xfrm>
              <a:off x="818349" y="548680"/>
              <a:ext cx="7786100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/>
                <a:t>Hálózatok </a:t>
              </a:r>
            </a:p>
            <a:p>
              <a:r>
                <a:rPr lang="hu-HU" sz="3200" b="1" dirty="0"/>
                <a:t>   </a:t>
              </a:r>
              <a:r>
                <a:rPr lang="hu-HU" sz="3200" dirty="0"/>
                <a:t>elemek, vagy összekötve, vagy nem</a:t>
              </a:r>
            </a:p>
            <a:p>
              <a:r>
                <a:rPr lang="hu-HU" sz="3200" b="1" dirty="0"/>
                <a:t>            </a:t>
              </a:r>
              <a:r>
                <a:rPr lang="hu-HU" sz="3200" dirty="0"/>
                <a:t>(ismeretség, munkakapcsolat…)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3200" b="1" dirty="0"/>
                <a:t>Erdős-Rényi modell: </a:t>
              </a:r>
              <a:r>
                <a:rPr lang="hu-HU" sz="3200" dirty="0"/>
                <a:t>minden mindennel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3200" b="1" dirty="0"/>
                <a:t>Barabási-Albert modell: </a:t>
              </a:r>
              <a:r>
                <a:rPr lang="hu-HU" sz="3200" dirty="0"/>
                <a:t>„preferenciális kapcsolódás”            távoli kapcsolatok nagy csomópontokon keresztül  </a:t>
              </a:r>
              <a:r>
                <a:rPr lang="hu-HU" sz="3200" b="1" i="1" dirty="0"/>
                <a:t>(önhasonló = skálamentes)</a:t>
              </a:r>
              <a:r>
                <a:rPr lang="hu-HU" sz="3200" dirty="0"/>
                <a:t> </a:t>
              </a:r>
              <a:endParaRPr lang="hu-HU" sz="2800" b="1" dirty="0"/>
            </a:p>
          </p:txBody>
        </p:sp>
        <p:sp>
          <p:nvSpPr>
            <p:cNvPr id="3" name="Jobbra nyíl 2"/>
            <p:cNvSpPr/>
            <p:nvPr/>
          </p:nvSpPr>
          <p:spPr>
            <a:xfrm>
              <a:off x="3593592" y="3088384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" name="Szövegdoboz 4"/>
          <p:cNvSpPr txBox="1"/>
          <p:nvPr/>
        </p:nvSpPr>
        <p:spPr>
          <a:xfrm>
            <a:off x="323528" y="4221088"/>
            <a:ext cx="438850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Internet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Szakmai hálózatok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Légiközlekedés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Járványterjedés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Enzimhálózatok működése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…….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800" dirty="0"/>
          </a:p>
        </p:txBody>
      </p:sp>
      <p:pic>
        <p:nvPicPr>
          <p:cNvPr id="1030" name="Picture 6" descr="http://ihrk.hu/templates/ihrendezvenykozpont/images/articles/Dr_%20Barabasi%20Albert-László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050" y="3663731"/>
            <a:ext cx="2432318" cy="343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61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332656"/>
            <a:ext cx="68407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/>
              <a:t>Szociofizika</a:t>
            </a:r>
            <a:endParaRPr lang="hu-HU" sz="2800" b="1" dirty="0"/>
          </a:p>
          <a:p>
            <a:r>
              <a:rPr lang="hu-HU" sz="2800" b="1" dirty="0"/>
              <a:t>     </a:t>
            </a:r>
            <a:r>
              <a:rPr lang="hu-HU" sz="2800" dirty="0"/>
              <a:t>többféle modell, fizikai analógiák …..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Hálózat-szerű modellek  </a:t>
            </a:r>
            <a:r>
              <a:rPr lang="hu-HU" sz="2800" dirty="0"/>
              <a:t>(Fiz. Szemle: </a:t>
            </a:r>
            <a:r>
              <a:rPr lang="hu-HU" sz="2800" dirty="0" err="1"/>
              <a:t>Palla</a:t>
            </a:r>
            <a:r>
              <a:rPr lang="hu-HU" sz="2800" dirty="0"/>
              <a:t> Gergely-Kertész János)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Játékelméleti modellek: </a:t>
            </a:r>
            <a:r>
              <a:rPr lang="hu-HU" sz="2800" dirty="0"/>
              <a:t>több nyerni akaró szereplő döntéseinek következményei</a:t>
            </a:r>
            <a:r>
              <a:rPr lang="hu-HU" sz="2800" b="1" dirty="0"/>
              <a:t> </a:t>
            </a:r>
            <a:r>
              <a:rPr lang="hu-HU" sz="2800" i="1" dirty="0"/>
              <a:t>Neumann János óta </a:t>
            </a:r>
            <a:r>
              <a:rPr lang="hu-HU" sz="2800" dirty="0"/>
              <a:t>(</a:t>
            </a:r>
            <a:r>
              <a:rPr lang="hu-HU" sz="2800" dirty="0">
                <a:latin typeface="Comic Sans MS" panose="030F0702030302020204" pitchFamily="66" charset="0"/>
              </a:rPr>
              <a:t>Szabó György</a:t>
            </a:r>
            <a:r>
              <a:rPr lang="hu-HU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Mágneses modellek: </a:t>
            </a:r>
            <a:r>
              <a:rPr lang="hu-HU" sz="2800" dirty="0"/>
              <a:t>döntéshozatal ~ ferromágneses rendeződés                      (</a:t>
            </a:r>
            <a:r>
              <a:rPr lang="hu-HU" sz="2800" dirty="0" err="1"/>
              <a:t>Fiz</a:t>
            </a:r>
            <a:r>
              <a:rPr lang="hu-HU" sz="2800" dirty="0"/>
              <a:t>. Szemle: Jávor Márta.-G.T.)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67544" y="4869160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„</a:t>
            </a:r>
            <a:r>
              <a:rPr lang="hu-HU" sz="28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big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28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data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” kezelése néha elkerülhetetlen: pl. rákkutatás; fizikai analógiák segítenek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23653" y="5940569"/>
            <a:ext cx="7508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Ez is </a:t>
            </a:r>
            <a:r>
              <a:rPr lang="hu-HU" sz="32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big</a:t>
            </a:r>
            <a:r>
              <a:rPr lang="hu-HU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32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data</a:t>
            </a:r>
            <a:r>
              <a:rPr lang="hu-HU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GÉN-SZEKVENÁLÁS</a:t>
            </a:r>
            <a:endParaRPr lang="hu-HU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764704"/>
            <a:ext cx="6009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A fizika nem csak a fizikusok magánügye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27584" y="1988840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Fizika-alapú modellekből, némi óvatossággal, sok hasznos információra juthatunk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827584" y="3501008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Bizalom a szakmában – védelem az áltudományokkal szemben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275856" y="4941168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TANÍ TANI</a:t>
            </a:r>
          </a:p>
        </p:txBody>
      </p:sp>
    </p:spTree>
    <p:extLst>
      <p:ext uri="{BB962C8B-B14F-4D97-AF65-F5344CB8AC3E}">
        <p14:creationId xmlns:p14="http://schemas.microsoft.com/office/powerpoint/2010/main" val="60083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327" y="44624"/>
            <a:ext cx="6700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/>
              <a:t>Függelék</a:t>
            </a:r>
            <a:r>
              <a:rPr lang="hu-HU" sz="3200" dirty="0"/>
              <a:t>: néhány fizikai Nobel-díjas ….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95536" y="548680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>
                <a:solidFill>
                  <a:srgbClr val="0070C0"/>
                </a:solidFill>
                <a:latin typeface="Comic Sans MS" panose="030F0702030302020204" pitchFamily="66" charset="0"/>
              </a:rPr>
              <a:t>Magyarok: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Wigner Jenő</a:t>
            </a:r>
            <a:r>
              <a:rPr lang="hu-HU" sz="2800" dirty="0"/>
              <a:t> (szimmetriák)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Gábor Dénes </a:t>
            </a:r>
            <a:r>
              <a:rPr lang="hu-HU" sz="2800" dirty="0"/>
              <a:t>(holográfia)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Lénárd Fülöp </a:t>
            </a:r>
            <a:r>
              <a:rPr lang="hu-HU" sz="2800" dirty="0"/>
              <a:t>(</a:t>
            </a:r>
            <a:r>
              <a:rPr lang="hu-HU" sz="2800" dirty="0" err="1"/>
              <a:t>fotoelektromos</a:t>
            </a:r>
            <a:r>
              <a:rPr lang="hu-HU" sz="2800" dirty="0"/>
              <a:t> effektus törvénye)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Békésy György </a:t>
            </a:r>
            <a:r>
              <a:rPr lang="hu-HU" sz="2800" dirty="0"/>
              <a:t>(hallás fiziológiája)</a:t>
            </a:r>
          </a:p>
          <a:p>
            <a:r>
              <a:rPr lang="hu-HU" sz="2800" dirty="0"/>
              <a:t>aki kimaradt: Mezei Ferenc (</a:t>
            </a:r>
            <a:r>
              <a:rPr lang="hu-HU" sz="2800" dirty="0" err="1"/>
              <a:t>Brockhouse</a:t>
            </a:r>
            <a:r>
              <a:rPr lang="hu-HU" sz="2800" dirty="0"/>
              <a:t>, </a:t>
            </a:r>
            <a:r>
              <a:rPr lang="hu-HU" sz="2800" dirty="0" err="1"/>
              <a:t>Shull</a:t>
            </a:r>
            <a:r>
              <a:rPr lang="hu-HU" sz="2800" dirty="0"/>
              <a:t>:  megkapták a neutron-szórással tett felfedezésekre)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979712" y="3645024"/>
            <a:ext cx="6192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/>
              <a:t>Egyetlen svéd, akinek nem kellett volna: </a:t>
            </a:r>
          </a:p>
          <a:p>
            <a:r>
              <a:rPr lang="hu-HU" sz="2400" i="1" dirty="0"/>
              <a:t>            Dalén</a:t>
            </a:r>
            <a:r>
              <a:rPr lang="hu-HU" sz="2400" dirty="0"/>
              <a:t> 1912 (világítótorony akkumulátora)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07504" y="4437112"/>
            <a:ext cx="894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Aki kétszer kapott</a:t>
            </a:r>
            <a:r>
              <a:rPr lang="hu-HU" sz="2800" dirty="0"/>
              <a:t>: </a:t>
            </a:r>
            <a:r>
              <a:rPr lang="hu-HU" sz="2800" b="1" dirty="0">
                <a:solidFill>
                  <a:srgbClr val="0070C0"/>
                </a:solidFill>
              </a:rPr>
              <a:t>John </a:t>
            </a:r>
            <a:r>
              <a:rPr lang="hu-HU" sz="2800" b="1" dirty="0" err="1">
                <a:solidFill>
                  <a:srgbClr val="0070C0"/>
                </a:solidFill>
              </a:rPr>
              <a:t>Bardeen</a:t>
            </a:r>
            <a:r>
              <a:rPr lang="hu-HU" sz="2800" b="1" dirty="0">
                <a:solidFill>
                  <a:srgbClr val="0070C0"/>
                </a:solidFill>
              </a:rPr>
              <a:t> </a:t>
            </a:r>
            <a:r>
              <a:rPr lang="hu-HU" sz="2800" dirty="0"/>
              <a:t>(tranzisztor, szupravezetés)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39552" y="5013176"/>
            <a:ext cx="65507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Akiben divat volt kételkedni: </a:t>
            </a:r>
            <a:r>
              <a:rPr lang="hu-HU" sz="2800" b="1" dirty="0"/>
              <a:t>Peter Higgs </a:t>
            </a:r>
          </a:p>
          <a:p>
            <a:r>
              <a:rPr lang="hu-HU" sz="2800" b="1" dirty="0"/>
              <a:t>           </a:t>
            </a:r>
            <a:r>
              <a:rPr lang="hu-HU" sz="2800" dirty="0"/>
              <a:t>(+ Francois </a:t>
            </a:r>
            <a:r>
              <a:rPr lang="hu-HU" sz="2800" dirty="0" err="1"/>
              <a:t>Englert</a:t>
            </a:r>
            <a:r>
              <a:rPr lang="hu-HU" sz="2800" dirty="0"/>
              <a:t> ((+Robert </a:t>
            </a:r>
            <a:r>
              <a:rPr lang="hu-HU" sz="2800" dirty="0" err="1"/>
              <a:t>Brout</a:t>
            </a:r>
            <a:r>
              <a:rPr lang="hu-HU" sz="2800" dirty="0"/>
              <a:t>)) )</a:t>
            </a:r>
            <a:endParaRPr lang="hu-HU" sz="2800" i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-36512" y="6146140"/>
            <a:ext cx="941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Akinél elsiették az indoklást:  </a:t>
            </a:r>
            <a:r>
              <a:rPr lang="hu-HU" sz="2800" b="1" dirty="0"/>
              <a:t>Hans </a:t>
            </a:r>
            <a:r>
              <a:rPr lang="hu-HU" sz="2800" b="1" dirty="0" err="1"/>
              <a:t>Bethe</a:t>
            </a:r>
            <a:r>
              <a:rPr lang="hu-HU" sz="2800" b="1" dirty="0"/>
              <a:t> </a:t>
            </a:r>
            <a:r>
              <a:rPr lang="hu-HU" sz="2800" dirty="0"/>
              <a:t>(elemek keletkezése?)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370624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490</Words>
  <Application>Microsoft Office PowerPoint</Application>
  <PresentationFormat>Diavetítés a képernyőre (4:3 oldalarány)</PresentationFormat>
  <Paragraphs>72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Office-téma</vt:lpstr>
      <vt:lpstr>KOMPLEX RENDSZEREK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STATISZTIKUS FIZIKA</dc:title>
  <dc:creator>geszti</dc:creator>
  <cp:lastModifiedBy>Geszti Tamás</cp:lastModifiedBy>
  <cp:revision>57</cp:revision>
  <dcterms:created xsi:type="dcterms:W3CDTF">2018-03-21T09:35:36Z</dcterms:created>
  <dcterms:modified xsi:type="dcterms:W3CDTF">2019-04-04T13:00:21Z</dcterms:modified>
</cp:coreProperties>
</file>