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59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19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891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7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60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324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41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1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73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20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400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035A-3834-4632-B3FB-746073AFBEF8}" type="datetimeFigureOut">
              <a:rPr lang="hu-HU" smtClean="0"/>
              <a:t>2019. 03. 17.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155A-8AA7-4811-B245-EB519E51E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796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File:Joule's_Apparatus_(Harper's_Scan)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en.wikipedia.org/wiki/File:Joule's_heat_apparatus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ommons.wikimedia.org/wiki/File:Sadi_Carnot.jpeg?uselang=fr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Hőtan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Fizikatörténet előadás</a:t>
            </a:r>
          </a:p>
          <a:p>
            <a:r>
              <a:rPr lang="hu-HU" dirty="0"/>
              <a:t>3. éves </a:t>
            </a:r>
            <a:r>
              <a:rPr lang="hu-HU" dirty="0" err="1"/>
              <a:t>tanárszakos</a:t>
            </a:r>
            <a:r>
              <a:rPr lang="hu-HU" dirty="0"/>
              <a:t> hallgatóknak</a:t>
            </a:r>
          </a:p>
          <a:p>
            <a:r>
              <a:rPr lang="hu-HU" dirty="0"/>
              <a:t>2018-19 tanév 2. félév</a:t>
            </a:r>
          </a:p>
        </p:txBody>
      </p:sp>
    </p:spTree>
    <p:extLst>
      <p:ext uri="{BB962C8B-B14F-4D97-AF65-F5344CB8AC3E}">
        <p14:creationId xmlns:p14="http://schemas.microsoft.com/office/powerpoint/2010/main" val="132530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99592" y="692696"/>
            <a:ext cx="6710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FLOGISZTON            KALORIKUM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634559" y="1393612"/>
            <a:ext cx="4881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két </a:t>
            </a:r>
            <a:r>
              <a:rPr lang="hu-HU" sz="2800" i="1" dirty="0" err="1"/>
              <a:t>nemlétező</a:t>
            </a:r>
            <a:r>
              <a:rPr lang="hu-HU" sz="2800" i="1" dirty="0"/>
              <a:t> folyadék vagy gáz</a:t>
            </a: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755576" y="1268760"/>
            <a:ext cx="7922362" cy="1224136"/>
            <a:chOff x="755576" y="3789040"/>
            <a:chExt cx="7922362" cy="1224136"/>
          </a:xfrm>
        </p:grpSpPr>
        <p:sp>
          <p:nvSpPr>
            <p:cNvPr id="5" name="Szövegdoboz 4"/>
            <p:cNvSpPr txBox="1"/>
            <p:nvPr/>
          </p:nvSpPr>
          <p:spPr>
            <a:xfrm>
              <a:off x="755576" y="4551511"/>
              <a:ext cx="7922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400" dirty="0">
                  <a:latin typeface="Comic Sans MS" panose="030F0702030302020204" pitchFamily="66" charset="0"/>
                </a:rPr>
                <a:t>Égés látványa                      meleg-hideg kiegyenlítődik</a:t>
              </a:r>
            </a:p>
          </p:txBody>
        </p:sp>
        <p:cxnSp>
          <p:nvCxnSpPr>
            <p:cNvPr id="7" name="Egyenes összekötő nyíllal 6"/>
            <p:cNvCxnSpPr/>
            <p:nvPr/>
          </p:nvCxnSpPr>
          <p:spPr>
            <a:xfrm flipH="1" flipV="1">
              <a:off x="1403648" y="3794266"/>
              <a:ext cx="72008" cy="76247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V="1">
              <a:off x="6624228" y="3789040"/>
              <a:ext cx="108012" cy="76247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Szövegdoboz 10"/>
          <p:cNvSpPr txBox="1"/>
          <p:nvPr/>
        </p:nvSpPr>
        <p:spPr>
          <a:xfrm>
            <a:off x="323528" y="2636912"/>
            <a:ext cx="837998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Lavoisier  1743-1794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i="1" dirty="0" err="1"/>
              <a:t>Flogiszton</a:t>
            </a:r>
            <a:r>
              <a:rPr lang="hu-HU" sz="2800" i="1" dirty="0"/>
              <a:t> nincs, anyagmegmaradás van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i="1" dirty="0"/>
              <a:t>Oxigén, hidrogén: elemek; a víz és a levegő nem elem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i="1" dirty="0"/>
              <a:t>A </a:t>
            </a:r>
            <a:r>
              <a:rPr lang="hu-HU" sz="2800" i="1" dirty="0" err="1"/>
              <a:t>kalorikumot</a:t>
            </a:r>
            <a:r>
              <a:rPr lang="hu-HU" sz="2800" i="1" dirty="0"/>
              <a:t> megmaradó elemnek hiszi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251520" y="4509120"/>
            <a:ext cx="86764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/>
              <a:t>Rumford</a:t>
            </a:r>
            <a:r>
              <a:rPr lang="hu-HU" sz="2800" b="1" dirty="0"/>
              <a:t> grófja (Benjamin Thompson) 1753-1814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i="1" dirty="0"/>
              <a:t>Ágyúk, robbanóanyagok – hővezetés, hőszigetelés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/>
              <a:t>1798 </a:t>
            </a:r>
            <a:r>
              <a:rPr lang="hu-HU" sz="2800" i="1" dirty="0"/>
              <a:t>ágyúfúrásban hőtermelés – </a:t>
            </a:r>
            <a:r>
              <a:rPr lang="hu-HU" sz="2800" b="1" i="1" dirty="0"/>
              <a:t>kimeríthetetlen! </a:t>
            </a:r>
            <a:r>
              <a:rPr lang="hu-HU" sz="2800" i="1" dirty="0"/>
              <a:t> Nem lehet „</a:t>
            </a:r>
            <a:r>
              <a:rPr lang="hu-HU" sz="2800" i="1" dirty="0" err="1"/>
              <a:t>kalorikum</a:t>
            </a:r>
            <a:r>
              <a:rPr lang="hu-HU" sz="2800" i="1" dirty="0"/>
              <a:t>” folyadék, hát akkor mi?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/>
              <a:t>Mozgás!    </a:t>
            </a:r>
          </a:p>
          <a:p>
            <a:endParaRPr lang="hu-HU" sz="2800" i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51520" y="116632"/>
            <a:ext cx="7446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Meleg, hideg…   hőmérők Galilei óta,  higany 1640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7092280" y="2420888"/>
            <a:ext cx="1718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>
                <a:solidFill>
                  <a:srgbClr val="C00000"/>
                </a:solidFill>
              </a:rPr>
              <a:t>0. főtétel</a:t>
            </a:r>
          </a:p>
        </p:txBody>
      </p:sp>
    </p:spTree>
    <p:extLst>
      <p:ext uri="{BB962C8B-B14F-4D97-AF65-F5344CB8AC3E}">
        <p14:creationId xmlns:p14="http://schemas.microsoft.com/office/powerpoint/2010/main" val="314632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476672"/>
            <a:ext cx="86375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Robert Mayer    1841    </a:t>
            </a:r>
            <a:r>
              <a:rPr lang="hu-HU" sz="2800" dirty="0" err="1"/>
              <a:t>hő-munka-kémiai</a:t>
            </a:r>
            <a:r>
              <a:rPr lang="hu-HU" sz="2800" dirty="0"/>
              <a:t> energia („erő”)</a:t>
            </a:r>
          </a:p>
          <a:p>
            <a:r>
              <a:rPr lang="hu-HU" sz="2800" dirty="0"/>
              <a:t>               egyenértékűsége, egymásba alakulása </a:t>
            </a:r>
          </a:p>
          <a:p>
            <a:r>
              <a:rPr lang="hu-HU" sz="2800" dirty="0"/>
              <a:t>     </a:t>
            </a:r>
          </a:p>
          <a:p>
            <a:r>
              <a:rPr lang="hu-HU" sz="2800" dirty="0"/>
              <a:t>  Helmholtz,</a:t>
            </a:r>
            <a:r>
              <a:rPr lang="hu-HU" sz="2800" b="1" dirty="0"/>
              <a:t> </a:t>
            </a:r>
            <a:r>
              <a:rPr lang="hu-HU" sz="2800" b="1" dirty="0" err="1"/>
              <a:t>Clausius</a:t>
            </a:r>
            <a:r>
              <a:rPr lang="hu-HU" sz="2800" b="1" dirty="0"/>
              <a:t>:  ENERGIA fogalma</a:t>
            </a:r>
            <a:r>
              <a:rPr lang="hu-HU" sz="2800" dirty="0"/>
              <a:t>       </a:t>
            </a:r>
          </a:p>
          <a:p>
            <a:r>
              <a:rPr lang="hu-HU" sz="2800" b="1" i="1" dirty="0"/>
              <a:t>az energia megmaradása  =  a termodinamika 1. főtétele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467544" y="2996952"/>
            <a:ext cx="39626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James </a:t>
            </a:r>
            <a:r>
              <a:rPr lang="hu-HU" sz="2800" b="1" dirty="0" err="1"/>
              <a:t>Prescott</a:t>
            </a:r>
            <a:r>
              <a:rPr lang="hu-HU" sz="2800" b="1" dirty="0"/>
              <a:t> Joule</a:t>
            </a:r>
          </a:p>
          <a:p>
            <a:r>
              <a:rPr lang="hu-HU" sz="2800" b="1" dirty="0"/>
              <a:t>    </a:t>
            </a:r>
            <a:r>
              <a:rPr lang="hu-HU" sz="2800" dirty="0"/>
              <a:t>Joule-hő (villanyáram)</a:t>
            </a:r>
            <a:r>
              <a:rPr lang="hu-HU" sz="2800" b="1" dirty="0"/>
              <a:t>   </a:t>
            </a:r>
          </a:p>
        </p:txBody>
      </p:sp>
      <p:pic>
        <p:nvPicPr>
          <p:cNvPr id="1026" name="Picture 2" descr="https://upload.wikimedia.org/wikipedia/commons/thumb/c/c3/Joule%27s_Apparatus_%28Harper%27s_Scan%29.png/330px-Joule%27s_Apparatus_%28Harper%27s_Scan%2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428" y="3865215"/>
            <a:ext cx="20955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2/29/Joule%27s_heat_apparatus.JPG/330px-Joule%27s_heat_apparatu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740" y="2852936"/>
            <a:ext cx="2095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598117" y="5661248"/>
            <a:ext cx="5630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Serfőző család </a:t>
            </a:r>
          </a:p>
          <a:p>
            <a:r>
              <a:rPr lang="hu-H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egyre pontosabb mérések 30 éven át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043608" y="1383159"/>
            <a:ext cx="6109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Hajóorvos  -  a vér színe a trópusokon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804248" y="3645024"/>
            <a:ext cx="22427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dirty="0"/>
              <a:t>hő és </a:t>
            </a:r>
          </a:p>
          <a:p>
            <a:r>
              <a:rPr lang="hu-HU" sz="3200" i="1" dirty="0"/>
              <a:t>munka</a:t>
            </a:r>
          </a:p>
          <a:p>
            <a:r>
              <a:rPr lang="hu-HU" sz="3200" i="1" dirty="0"/>
              <a:t>egyenértéke</a:t>
            </a:r>
          </a:p>
        </p:txBody>
      </p:sp>
    </p:spTree>
    <p:extLst>
      <p:ext uri="{BB962C8B-B14F-4D97-AF65-F5344CB8AC3E}">
        <p14:creationId xmlns:p14="http://schemas.microsoft.com/office/powerpoint/2010/main" val="241408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59632" y="188640"/>
            <a:ext cx="4971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/>
              <a:t>A termodinamika 2. főtétele</a:t>
            </a:r>
            <a:endParaRPr lang="hu-HU" sz="3200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191366" y="938782"/>
            <a:ext cx="8629106" cy="2562226"/>
            <a:chOff x="406631" y="938782"/>
            <a:chExt cx="8076969" cy="2562226"/>
          </a:xfrm>
        </p:grpSpPr>
        <p:sp>
          <p:nvSpPr>
            <p:cNvPr id="3" name="Szövegdoboz 2"/>
            <p:cNvSpPr txBox="1"/>
            <p:nvPr/>
          </p:nvSpPr>
          <p:spPr>
            <a:xfrm>
              <a:off x="406631" y="938782"/>
              <a:ext cx="583532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b="1" dirty="0" err="1"/>
                <a:t>Sadi</a:t>
              </a:r>
              <a:r>
                <a:rPr lang="hu-HU" sz="2800" b="1" dirty="0"/>
                <a:t> </a:t>
              </a:r>
              <a:r>
                <a:rPr lang="hu-HU" sz="2800" b="1" dirty="0" err="1"/>
                <a:t>Carnot</a:t>
              </a:r>
              <a:r>
                <a:rPr lang="hu-HU" sz="2800" b="1" dirty="0"/>
                <a:t>  1796-1832</a:t>
              </a:r>
            </a:p>
            <a:p>
              <a:r>
                <a:rPr lang="hu-HU" sz="2800" dirty="0"/>
                <a:t>     hőerőgép modellje: kazán, hűtő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dirty="0" err="1"/>
                <a:t>kalorikum</a:t>
              </a:r>
              <a:r>
                <a:rPr lang="hu-HU" sz="2800" dirty="0"/>
                <a:t> – tömeg, súly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dirty="0"/>
                <a:t>abszolút hőmérséklet – magasság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dirty="0"/>
                <a:t>Szintkülönbség hajtja a „</a:t>
              </a:r>
              <a:r>
                <a:rPr lang="hu-HU" sz="2800" dirty="0" err="1"/>
                <a:t>vizikereket</a:t>
              </a:r>
              <a:r>
                <a:rPr lang="hu-HU" sz="2800" dirty="0"/>
                <a:t>”  </a:t>
              </a:r>
              <a:r>
                <a:rPr lang="hu-HU" sz="2800" b="1" dirty="0"/>
                <a:t>            </a:t>
              </a:r>
            </a:p>
          </p:txBody>
        </p:sp>
        <p:pic>
          <p:nvPicPr>
            <p:cNvPr id="2050" name="Picture 2" descr="Description de cette image, également commentée ci-après">
              <a:hlinkClick r:id="rId2" tooltip="Sadi Carnot en uniforme de polytechnicien peint par Louis Léopold Boilly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8100" y="938782"/>
              <a:ext cx="2095500" cy="2562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Szövegdoboz 4"/>
          <p:cNvSpPr txBox="1"/>
          <p:nvPr/>
        </p:nvSpPr>
        <p:spPr>
          <a:xfrm>
            <a:off x="395536" y="5448126"/>
            <a:ext cx="66335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Rudolf </a:t>
            </a:r>
            <a:r>
              <a:rPr lang="hu-HU" sz="2800" b="1" dirty="0" err="1"/>
              <a:t>Clausius</a:t>
            </a:r>
            <a:r>
              <a:rPr lang="hu-HU" sz="2800" b="1" dirty="0"/>
              <a:t>  1822-1888</a:t>
            </a:r>
          </a:p>
          <a:p>
            <a:r>
              <a:rPr lang="hu-HU" sz="3600" b="1" dirty="0"/>
              <a:t>   </a:t>
            </a:r>
            <a:r>
              <a:rPr lang="hu-HU" sz="36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ENTRÓPIA  S:  </a:t>
            </a:r>
            <a:r>
              <a:rPr lang="el-GR" sz="36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Δ</a:t>
            </a:r>
            <a:r>
              <a:rPr lang="hu-HU" sz="36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S ≥ Q/T</a:t>
            </a:r>
            <a:endParaRPr lang="hu-HU" sz="36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1962684" y="3702511"/>
            <a:ext cx="59936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Elérhető hatásfok: </a:t>
            </a:r>
          </a:p>
          <a:p>
            <a:r>
              <a:rPr lang="hu-HU" sz="2800" b="1" dirty="0"/>
              <a:t>               </a:t>
            </a:r>
            <a:r>
              <a:rPr lang="hu-HU" sz="2800" b="1" dirty="0">
                <a:solidFill>
                  <a:srgbClr val="0070C0"/>
                </a:solidFill>
              </a:rPr>
              <a:t> [T(kazán)- T(hűtő)]/T(kazán)</a:t>
            </a:r>
          </a:p>
          <a:p>
            <a:r>
              <a:rPr lang="hu-HU" sz="2800" b="1" dirty="0"/>
              <a:t>a kihasználható magasság hányada </a:t>
            </a:r>
          </a:p>
          <a:p>
            <a:r>
              <a:rPr lang="hu-HU" sz="2800" b="1" dirty="0"/>
              <a:t>            </a:t>
            </a:r>
            <a:r>
              <a:rPr lang="hu-HU" sz="2800" b="1" dirty="0">
                <a:solidFill>
                  <a:srgbClr val="0070C0"/>
                </a:solidFill>
              </a:rPr>
              <a:t>Kell a hűtés, hogy menjen a gép!</a:t>
            </a:r>
            <a:endParaRPr lang="hu-HU" sz="2800" b="1" dirty="0"/>
          </a:p>
          <a:p>
            <a:endParaRPr lang="hu-HU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07504" y="3212976"/>
            <a:ext cx="6466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Nem csak hegy kell, hanem völgy is!</a:t>
            </a:r>
          </a:p>
        </p:txBody>
      </p:sp>
    </p:spTree>
    <p:extLst>
      <p:ext uri="{BB962C8B-B14F-4D97-AF65-F5344CB8AC3E}">
        <p14:creationId xmlns:p14="http://schemas.microsoft.com/office/powerpoint/2010/main" val="100454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88640"/>
            <a:ext cx="5731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/>
              <a:t> </a:t>
            </a:r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ENTRÓPIA  S:  </a:t>
            </a:r>
            <a:r>
              <a:rPr lang="el-GR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Δ</a:t>
            </a:r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S ≥ Q/T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5536" y="1395933"/>
            <a:ext cx="59577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Rossz hír: </a:t>
            </a:r>
            <a:r>
              <a:rPr lang="hu-HU" sz="2800" dirty="0"/>
              <a:t>az entrópia nő a felvett hővel,</a:t>
            </a:r>
          </a:p>
          <a:p>
            <a:r>
              <a:rPr lang="hu-HU" sz="2800" dirty="0"/>
              <a:t>       de magától is;</a:t>
            </a:r>
          </a:p>
          <a:p>
            <a:r>
              <a:rPr lang="hu-HU" sz="2800" dirty="0"/>
              <a:t>ha túl nagyra nő, leáll a gőzgép.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475656" y="2836093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/>
              <a:t>Jó hír:  </a:t>
            </a:r>
            <a:r>
              <a:rPr lang="hu-HU" sz="2800" dirty="0"/>
              <a:t>a fölösleges entrópiát ki lehet vezetni</a:t>
            </a:r>
          </a:p>
          <a:p>
            <a:r>
              <a:rPr lang="hu-HU" sz="2800" i="1" dirty="0"/>
              <a:t>      </a:t>
            </a:r>
            <a:r>
              <a:rPr lang="hu-HU" sz="2800" dirty="0"/>
              <a:t>némi energia feláldozásával – hő alakjában,</a:t>
            </a:r>
          </a:p>
          <a:p>
            <a:r>
              <a:rPr lang="hu-HU" sz="2800" i="1" dirty="0"/>
              <a:t>                hidegben kevés hővel is!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899592" y="4247217"/>
            <a:ext cx="7416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i="1" dirty="0">
                <a:solidFill>
                  <a:srgbClr val="0070C0"/>
                </a:solidFill>
              </a:rPr>
              <a:t> </a:t>
            </a:r>
            <a:r>
              <a:rPr lang="hu-HU" sz="3200" b="1" i="1" dirty="0">
                <a:solidFill>
                  <a:srgbClr val="0070C0"/>
                </a:solidFill>
              </a:rPr>
              <a:t>Erre kell a hőerőgépben a hűtő: hogy szinten tartva az entrópiát, biztosítsa a folyamatos (periodikus) működést!</a:t>
            </a:r>
          </a:p>
          <a:p>
            <a:r>
              <a:rPr lang="hu-HU" sz="3200" b="1" i="1" dirty="0">
                <a:solidFill>
                  <a:srgbClr val="0070C0"/>
                </a:solidFill>
              </a:rPr>
              <a:t>        („</a:t>
            </a:r>
            <a:r>
              <a:rPr lang="hu-HU" sz="3200" b="1" i="1" dirty="0" err="1">
                <a:solidFill>
                  <a:srgbClr val="0070C0"/>
                </a:solidFill>
              </a:rPr>
              <a:t>Carnot-körfolyamat</a:t>
            </a:r>
            <a:r>
              <a:rPr lang="hu-HU" sz="3200" b="1" i="1" dirty="0">
                <a:solidFill>
                  <a:srgbClr val="0070C0"/>
                </a:solidFill>
              </a:rPr>
              <a:t>”)</a:t>
            </a:r>
            <a:endParaRPr lang="hu-HU" sz="3200" dirty="0">
              <a:solidFill>
                <a:srgbClr val="0070C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567413" y="764704"/>
            <a:ext cx="5695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Nagyjából állandónak kellene lennie!</a:t>
            </a:r>
          </a:p>
        </p:txBody>
      </p:sp>
    </p:spTree>
    <p:extLst>
      <p:ext uri="{BB962C8B-B14F-4D97-AF65-F5344CB8AC3E}">
        <p14:creationId xmlns:p14="http://schemas.microsoft.com/office/powerpoint/2010/main" val="53237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5808" y="764704"/>
            <a:ext cx="8066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Tudjuk, mi a hő, de mi az az entrópia?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634397" y="1700808"/>
            <a:ext cx="572945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/>
              <a:t>S = k </a:t>
            </a:r>
            <a:r>
              <a:rPr lang="hu-HU" sz="3200" b="1" i="1" dirty="0" err="1"/>
              <a:t>ln</a:t>
            </a:r>
            <a:r>
              <a:rPr lang="hu-HU" sz="3200" b="1" i="1" dirty="0"/>
              <a:t> W      (Boltzmann-Planck)</a:t>
            </a:r>
          </a:p>
          <a:p>
            <a:endParaRPr lang="hu-HU" sz="3200" b="1" i="1" dirty="0"/>
          </a:p>
          <a:p>
            <a:r>
              <a:rPr lang="hu-HU" sz="3200" b="1" i="1" dirty="0"/>
              <a:t>W: az adott energiából elérhető</a:t>
            </a:r>
          </a:p>
          <a:p>
            <a:r>
              <a:rPr lang="hu-HU" sz="3200" b="1" i="1" dirty="0" err="1"/>
              <a:t>mikroszkópikus</a:t>
            </a:r>
            <a:r>
              <a:rPr lang="hu-HU" sz="3200" b="1" i="1" dirty="0"/>
              <a:t> állapotok száma</a:t>
            </a:r>
          </a:p>
          <a:p>
            <a:endParaRPr lang="hu-HU" sz="3200" b="1" i="1" dirty="0"/>
          </a:p>
          <a:p>
            <a:r>
              <a:rPr lang="hu-HU" sz="3200" b="1" i="1" dirty="0"/>
              <a:t>= 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 SZABADSÁG MÉRTÉKE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156045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11560" y="404664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/>
              <a:t>A termodinamika 3. főtétele</a:t>
            </a:r>
            <a:endParaRPr lang="hu-HU" sz="2800" dirty="0"/>
          </a:p>
          <a:p>
            <a:endParaRPr lang="hu-HU" sz="2800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1259632" y="836712"/>
            <a:ext cx="6310125" cy="1569660"/>
            <a:chOff x="1259632" y="980728"/>
            <a:chExt cx="6310125" cy="1569660"/>
          </a:xfrm>
        </p:grpSpPr>
        <p:sp>
          <p:nvSpPr>
            <p:cNvPr id="4" name="Szövegdoboz 3"/>
            <p:cNvSpPr txBox="1"/>
            <p:nvPr/>
          </p:nvSpPr>
          <p:spPr>
            <a:xfrm>
              <a:off x="1259632" y="980728"/>
              <a:ext cx="631012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000" b="1" i="1" dirty="0"/>
                <a:t>T           0 ?</a:t>
              </a:r>
            </a:p>
            <a:p>
              <a:r>
                <a:rPr lang="hu-HU" sz="2800" b="1" dirty="0" err="1"/>
                <a:t>Nernst</a:t>
              </a:r>
              <a:r>
                <a:rPr lang="hu-HU" sz="2800" b="1" dirty="0"/>
                <a:t>: </a:t>
              </a:r>
              <a:r>
                <a:rPr lang="hu-HU" sz="2800" dirty="0"/>
                <a:t>Kémiai affinitások → 0</a:t>
              </a:r>
            </a:p>
            <a:p>
              <a:r>
                <a:rPr lang="hu-HU" sz="2800" b="1" dirty="0"/>
                <a:t>               </a:t>
              </a:r>
              <a:r>
                <a:rPr lang="hu-HU" sz="2800" dirty="0" err="1"/>
                <a:t>Entrópiaváltozás</a:t>
              </a:r>
              <a:r>
                <a:rPr lang="hu-HU" sz="2800" dirty="0"/>
                <a:t> reakciókban → 0</a:t>
              </a:r>
            </a:p>
          </p:txBody>
        </p:sp>
        <p:sp>
          <p:nvSpPr>
            <p:cNvPr id="5" name="Jobbra nyíl 4"/>
            <p:cNvSpPr/>
            <p:nvPr/>
          </p:nvSpPr>
          <p:spPr>
            <a:xfrm>
              <a:off x="1703984" y="1124744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" name="Szövegdoboz 6"/>
          <p:cNvSpPr txBox="1"/>
          <p:nvPr/>
        </p:nvSpPr>
        <p:spPr>
          <a:xfrm>
            <a:off x="683568" y="334131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Következmények: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Az abszolút nulla nem érhető 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Az abszolút nulla közelében semmi se függ a hőmérséklettől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79512" y="5085184"/>
            <a:ext cx="5372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XX. század elején HŰTÉS  T=0 FELÉ!!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11560" y="5592142"/>
            <a:ext cx="44470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szupravezetés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szuperfolyékonyság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971600" y="2433662"/>
            <a:ext cx="73016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C00000"/>
                </a:solidFill>
              </a:rPr>
              <a:t>Planck:  Az entrópia </a:t>
            </a:r>
            <a:r>
              <a:rPr lang="hu-HU" sz="2800" dirty="0">
                <a:solidFill>
                  <a:srgbClr val="C00000"/>
                </a:solidFill>
              </a:rPr>
              <a:t>→ 0!  </a:t>
            </a:r>
            <a:r>
              <a:rPr lang="hu-HU" sz="2800" dirty="0"/>
              <a:t>(Önkényes, de igaz!)  </a:t>
            </a:r>
          </a:p>
          <a:p>
            <a:r>
              <a:rPr lang="hu-HU" sz="2800" dirty="0"/>
              <a:t>     </a:t>
            </a:r>
            <a:r>
              <a:rPr lang="hu-HU" sz="2800" b="1" dirty="0"/>
              <a:t>kvantum-alapállapot: elfogy a szabadság…</a:t>
            </a:r>
            <a:r>
              <a:rPr lang="hu-HU" sz="2800" dirty="0"/>
              <a:t>     </a:t>
            </a:r>
            <a:endParaRPr lang="hu-HU" sz="2800" b="1" dirty="0"/>
          </a:p>
          <a:p>
            <a:endParaRPr lang="hu-HU" sz="28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292080" y="5243716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latin typeface="Comic Sans MS" panose="030F0702030302020204" pitchFamily="66" charset="0"/>
              </a:rPr>
              <a:t>ALACSONY HŐMÉRSÉKLETEK FIZIKÁJA</a:t>
            </a:r>
          </a:p>
        </p:txBody>
      </p:sp>
    </p:spTree>
    <p:extLst>
      <p:ext uri="{BB962C8B-B14F-4D97-AF65-F5344CB8AC3E}">
        <p14:creationId xmlns:p14="http://schemas.microsoft.com/office/powerpoint/2010/main" val="337494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692696"/>
            <a:ext cx="733444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/>
              <a:t>Lord Kelvin = William Thomson </a:t>
            </a:r>
            <a:r>
              <a:rPr lang="hu-HU" sz="3200" dirty="0"/>
              <a:t>1824-1907</a:t>
            </a:r>
            <a:endParaRPr lang="hu-HU" sz="3200" b="1" dirty="0"/>
          </a:p>
          <a:p>
            <a:r>
              <a:rPr lang="hu-HU" sz="3200" dirty="0"/>
              <a:t>    abszolút hőmérséklet</a:t>
            </a:r>
          </a:p>
          <a:p>
            <a:r>
              <a:rPr lang="hu-HU" sz="3200" dirty="0"/>
              <a:t>    tenger alatti kábelek</a:t>
            </a:r>
          </a:p>
          <a:p>
            <a:r>
              <a:rPr lang="hu-HU" sz="3200" dirty="0"/>
              <a:t>    …….</a:t>
            </a:r>
          </a:p>
          <a:p>
            <a:r>
              <a:rPr lang="hu-HU" sz="3200" dirty="0"/>
              <a:t>    termoelektromosság szimmetriája ????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7505" y="3429000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err="1"/>
              <a:t>Lars</a:t>
            </a:r>
            <a:r>
              <a:rPr lang="hu-HU" sz="3200" b="1" dirty="0"/>
              <a:t> </a:t>
            </a:r>
            <a:r>
              <a:rPr lang="hu-HU" sz="3200" b="1" dirty="0" err="1"/>
              <a:t>Onsager</a:t>
            </a:r>
            <a:r>
              <a:rPr lang="hu-HU" sz="3200" b="1" dirty="0"/>
              <a:t> </a:t>
            </a:r>
          </a:p>
          <a:p>
            <a:r>
              <a:rPr lang="hu-HU" sz="3200" b="1" dirty="0"/>
              <a:t>   irreverzíbilis folyamatok termodinamikája</a:t>
            </a:r>
          </a:p>
          <a:p>
            <a:r>
              <a:rPr lang="hu-HU" sz="3200" b="1" i="1" dirty="0">
                <a:solidFill>
                  <a:srgbClr val="0070C0"/>
                </a:solidFill>
              </a:rPr>
              <a:t>kereszteffektusok: termoelektromosság,    </a:t>
            </a:r>
            <a:r>
              <a:rPr lang="hu-HU" sz="3200" b="1" i="1" dirty="0" err="1">
                <a:solidFill>
                  <a:srgbClr val="0070C0"/>
                </a:solidFill>
              </a:rPr>
              <a:t>termodiffúzió</a:t>
            </a:r>
            <a:r>
              <a:rPr lang="hu-HU" sz="3200" b="1" i="1" dirty="0">
                <a:solidFill>
                  <a:srgbClr val="0070C0"/>
                </a:solidFill>
              </a:rPr>
              <a:t>…</a:t>
            </a:r>
          </a:p>
          <a:p>
            <a:r>
              <a:rPr lang="hu-HU" sz="3200" b="1" i="1" dirty="0">
                <a:solidFill>
                  <a:srgbClr val="0070C0"/>
                </a:solidFill>
              </a:rPr>
              <a:t>    Magyarázat:  </a:t>
            </a:r>
            <a:r>
              <a:rPr lang="hu-HU" sz="3200" b="1" i="1" dirty="0">
                <a:solidFill>
                  <a:srgbClr val="C00000"/>
                </a:solidFill>
              </a:rPr>
              <a:t>IDŐTÜKRÖZÉSI SZIMMETRIA</a:t>
            </a:r>
            <a:endParaRPr lang="hu-H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2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464</Words>
  <Application>Microsoft Office PowerPoint</Application>
  <PresentationFormat>Diavetítés a képernyőre (4:3 oldalarány)</PresentationFormat>
  <Paragraphs>82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Office-téma</vt:lpstr>
      <vt:lpstr>Hőtan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Hőtan</dc:title>
  <dc:creator>geszti</dc:creator>
  <cp:lastModifiedBy>Geszti Tamás</cp:lastModifiedBy>
  <cp:revision>36</cp:revision>
  <dcterms:created xsi:type="dcterms:W3CDTF">2018-03-19T10:51:24Z</dcterms:created>
  <dcterms:modified xsi:type="dcterms:W3CDTF">2019-03-18T10:05:11Z</dcterms:modified>
</cp:coreProperties>
</file>