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65" r:id="rId4"/>
    <p:sldId id="266" r:id="rId5"/>
    <p:sldId id="267" r:id="rId6"/>
    <p:sldId id="257" r:id="rId7"/>
    <p:sldId id="258" r:id="rId8"/>
    <p:sldId id="259" r:id="rId9"/>
    <p:sldId id="261" r:id="rId10"/>
    <p:sldId id="260" r:id="rId11"/>
    <p:sldId id="264" r:id="rId12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58" d="100"/>
          <a:sy n="58" d="100"/>
        </p:scale>
        <p:origin x="272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/>
              <a:t>Alcím mintájának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BA3F9-2A06-4DF4-8FE4-18CED88249D1}" type="datetimeFigureOut">
              <a:rPr lang="hu-HU" smtClean="0"/>
              <a:t>2019. 03. 04.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E53E3-9FDC-4893-86FA-DB74D827DFB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020027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BA3F9-2A06-4DF4-8FE4-18CED88249D1}" type="datetimeFigureOut">
              <a:rPr lang="hu-HU" smtClean="0"/>
              <a:t>2019. 03. 04.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E53E3-9FDC-4893-86FA-DB74D827DFB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918362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BA3F9-2A06-4DF4-8FE4-18CED88249D1}" type="datetimeFigureOut">
              <a:rPr lang="hu-HU" smtClean="0"/>
              <a:t>2019. 03. 04.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E53E3-9FDC-4893-86FA-DB74D827DFB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458780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BA3F9-2A06-4DF4-8FE4-18CED88249D1}" type="datetimeFigureOut">
              <a:rPr lang="hu-HU" smtClean="0"/>
              <a:t>2019. 03. 04.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E53E3-9FDC-4893-86FA-DB74D827DFB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964107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BA3F9-2A06-4DF4-8FE4-18CED88249D1}" type="datetimeFigureOut">
              <a:rPr lang="hu-HU" smtClean="0"/>
              <a:t>2019. 03. 04.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E53E3-9FDC-4893-86FA-DB74D827DFB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76130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BA3F9-2A06-4DF4-8FE4-18CED88249D1}" type="datetimeFigureOut">
              <a:rPr lang="hu-HU" smtClean="0"/>
              <a:t>2019. 03. 04.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E53E3-9FDC-4893-86FA-DB74D827DFB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868910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BA3F9-2A06-4DF4-8FE4-18CED88249D1}" type="datetimeFigureOut">
              <a:rPr lang="hu-HU" smtClean="0"/>
              <a:t>2019. 03. 04.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E53E3-9FDC-4893-86FA-DB74D827DFB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936433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BA3F9-2A06-4DF4-8FE4-18CED88249D1}" type="datetimeFigureOut">
              <a:rPr lang="hu-HU" smtClean="0"/>
              <a:t>2019. 03. 04.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E53E3-9FDC-4893-86FA-DB74D827DFB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934033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BA3F9-2A06-4DF4-8FE4-18CED88249D1}" type="datetimeFigureOut">
              <a:rPr lang="hu-HU" smtClean="0"/>
              <a:t>2019. 03. 04.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E53E3-9FDC-4893-86FA-DB74D827DFB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300278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BA3F9-2A06-4DF4-8FE4-18CED88249D1}" type="datetimeFigureOut">
              <a:rPr lang="hu-HU" smtClean="0"/>
              <a:t>2019. 03. 04.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E53E3-9FDC-4893-86FA-DB74D827DFB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65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BA3F9-2A06-4DF4-8FE4-18CED88249D1}" type="datetimeFigureOut">
              <a:rPr lang="hu-HU" smtClean="0"/>
              <a:t>2019. 03. 04.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E53E3-9FDC-4893-86FA-DB74D827DFB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048649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5BA3F9-2A06-4DF4-8FE4-18CED88249D1}" type="datetimeFigureOut">
              <a:rPr lang="hu-HU" smtClean="0"/>
              <a:t>2019. 03. 04.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DE53E3-9FDC-4893-86FA-DB74D827DFB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809899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s://hu.wikipedia.org/wiki/F%C3%A1jl:James_Clerk_Maxwell.jpg" TargetMode="Externa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s://hu.wikipedia.org/wiki/F%C3%A1jl:Faraday-Millikan-Gale-1913.jpg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/>
              <a:t>Elektrodinamika 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dirty="0"/>
              <a:t>Fizikatörténet</a:t>
            </a:r>
          </a:p>
          <a:p>
            <a:r>
              <a:rPr lang="hu-HU" dirty="0"/>
              <a:t>3. éves fizikatanár hallgatóknak</a:t>
            </a:r>
          </a:p>
          <a:p>
            <a:r>
              <a:rPr lang="hu-HU" dirty="0"/>
              <a:t>2018/19 2. félév </a:t>
            </a:r>
          </a:p>
        </p:txBody>
      </p:sp>
    </p:spTree>
    <p:extLst>
      <p:ext uri="{BB962C8B-B14F-4D97-AF65-F5344CB8AC3E}">
        <p14:creationId xmlns:p14="http://schemas.microsoft.com/office/powerpoint/2010/main" val="25823713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Csoportba foglalás 6">
            <a:extLst>
              <a:ext uri="{FF2B5EF4-FFF2-40B4-BE49-F238E27FC236}">
                <a16:creationId xmlns:a16="http://schemas.microsoft.com/office/drawing/2014/main" id="{1BA3AE0D-6523-4370-9279-41427D8E61B2}"/>
              </a:ext>
            </a:extLst>
          </p:cNvPr>
          <p:cNvGrpSpPr/>
          <p:nvPr/>
        </p:nvGrpSpPr>
        <p:grpSpPr>
          <a:xfrm>
            <a:off x="683568" y="518218"/>
            <a:ext cx="8098692" cy="3539430"/>
            <a:chOff x="683568" y="518218"/>
            <a:chExt cx="8098692" cy="3539430"/>
          </a:xfrm>
        </p:grpSpPr>
        <p:sp>
          <p:nvSpPr>
            <p:cNvPr id="2" name="Szövegdoboz 1"/>
            <p:cNvSpPr txBox="1"/>
            <p:nvPr/>
          </p:nvSpPr>
          <p:spPr>
            <a:xfrm>
              <a:off x="683568" y="518218"/>
              <a:ext cx="8098692" cy="35394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hu-HU" sz="2800" b="1" i="1" dirty="0"/>
                <a:t>James </a:t>
              </a:r>
              <a:r>
                <a:rPr lang="hu-HU" sz="2800" b="1" i="1" dirty="0" err="1"/>
                <a:t>Clerk</a:t>
              </a:r>
              <a:r>
                <a:rPr lang="hu-HU" sz="2800" b="1" i="1" dirty="0"/>
                <a:t> MAXWELL  1831-1879</a:t>
              </a:r>
            </a:p>
            <a:p>
              <a:pPr marL="457200" indent="-457200">
                <a:buFont typeface="Arial" panose="020B0604020202020204" pitchFamily="34" charset="0"/>
                <a:buChar char="•"/>
              </a:pPr>
              <a:r>
                <a:rPr lang="hu-HU" sz="2800" b="1" i="1" dirty="0">
                  <a:solidFill>
                    <a:srgbClr val="0070C0"/>
                  </a:solidFill>
                  <a:latin typeface="Comic Sans MS" panose="030F0702030302020204" pitchFamily="66" charset="0"/>
                </a:rPr>
                <a:t>a Szaturnusz gyűrűi szemcsékből állnak</a:t>
              </a:r>
            </a:p>
            <a:p>
              <a:pPr marL="457200" indent="-457200">
                <a:buFont typeface="Arial" panose="020B0604020202020204" pitchFamily="34" charset="0"/>
                <a:buChar char="•"/>
              </a:pPr>
              <a:r>
                <a:rPr lang="hu-HU" sz="2800" b="1" i="1" dirty="0">
                  <a:solidFill>
                    <a:srgbClr val="0070C0"/>
                  </a:solidFill>
                  <a:latin typeface="Comic Sans MS" panose="030F0702030302020204" pitchFamily="66" charset="0"/>
                </a:rPr>
                <a:t>Gázok kinetikus elmélete, sebességeloszlás</a:t>
              </a:r>
            </a:p>
            <a:p>
              <a:pPr marL="457200" indent="-457200">
                <a:buFont typeface="Arial" panose="020B0604020202020204" pitchFamily="34" charset="0"/>
                <a:buChar char="•"/>
              </a:pPr>
              <a:r>
                <a:rPr lang="hu-HU" sz="2800" b="1" i="1" dirty="0">
                  <a:solidFill>
                    <a:srgbClr val="0070C0"/>
                  </a:solidFill>
                  <a:latin typeface="Comic Sans MS" panose="030F0702030302020204" pitchFamily="66" charset="0"/>
                </a:rPr>
                <a:t>Színlátás, színes fényképezés</a:t>
              </a:r>
            </a:p>
            <a:p>
              <a:pPr marL="457200" indent="-457200">
                <a:buFont typeface="Arial" panose="020B0604020202020204" pitchFamily="34" charset="0"/>
                <a:buChar char="•"/>
              </a:pPr>
              <a:r>
                <a:rPr lang="hu-HU" sz="2800" b="1" i="1" dirty="0">
                  <a:solidFill>
                    <a:srgbClr val="C00000"/>
                  </a:solidFill>
                  <a:latin typeface="Comic Sans MS" panose="030F0702030302020204" pitchFamily="66" charset="0"/>
                </a:rPr>
                <a:t>MEZŐ és egyenletei</a:t>
              </a:r>
            </a:p>
            <a:p>
              <a:pPr marL="457200" indent="-457200">
                <a:buFont typeface="Arial" panose="020B0604020202020204" pitchFamily="34" charset="0"/>
                <a:buChar char="•"/>
              </a:pPr>
              <a:r>
                <a:rPr lang="hu-HU" sz="2800" b="1" i="1" dirty="0">
                  <a:solidFill>
                    <a:srgbClr val="C00000"/>
                  </a:solidFill>
                  <a:latin typeface="Comic Sans MS" panose="030F0702030302020204" pitchFamily="66" charset="0"/>
                </a:rPr>
                <a:t>Eltolási áram</a:t>
              </a:r>
            </a:p>
            <a:p>
              <a:pPr marL="457200" indent="-457200">
                <a:buFont typeface="Arial" panose="020B0604020202020204" pitchFamily="34" charset="0"/>
                <a:buChar char="•"/>
              </a:pPr>
              <a:r>
                <a:rPr lang="hu-HU" sz="2800" b="1" i="1" dirty="0">
                  <a:solidFill>
                    <a:srgbClr val="C00000"/>
                  </a:solidFill>
                  <a:latin typeface="Comic Sans MS" panose="030F0702030302020204" pitchFamily="66" charset="0"/>
                </a:rPr>
                <a:t>ELEKTROMÁGNESES HULLÁMOK</a:t>
              </a:r>
            </a:p>
            <a:p>
              <a:r>
                <a:rPr lang="hu-HU" sz="2800" b="1" i="1" dirty="0">
                  <a:solidFill>
                    <a:srgbClr val="C00000"/>
                  </a:solidFill>
                  <a:latin typeface="Comic Sans MS" panose="030F0702030302020204" pitchFamily="66" charset="0"/>
                </a:rPr>
                <a:t>            </a:t>
              </a:r>
              <a:r>
                <a:rPr lang="hu-HU" sz="2800" b="1" i="1" dirty="0">
                  <a:solidFill>
                    <a:srgbClr val="0070C0"/>
                  </a:solidFill>
                  <a:latin typeface="Comic Sans MS" panose="030F0702030302020204" pitchFamily="66" charset="0"/>
                </a:rPr>
                <a:t>      c: relativitás???</a:t>
              </a:r>
            </a:p>
          </p:txBody>
        </p:sp>
        <p:sp>
          <p:nvSpPr>
            <p:cNvPr id="3" name="Jobbra nyíl 2"/>
            <p:cNvSpPr/>
            <p:nvPr/>
          </p:nvSpPr>
          <p:spPr>
            <a:xfrm>
              <a:off x="2267744" y="3537391"/>
              <a:ext cx="978408" cy="484632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</p:grpSp>
      <p:pic>
        <p:nvPicPr>
          <p:cNvPr id="3075" name="Picture 3" descr="James Clerk Maxwell.jpg">
            <a:hlinkClick r:id="rId2"/>
            <a:extLst>
              <a:ext uri="{FF2B5EF4-FFF2-40B4-BE49-F238E27FC236}">
                <a16:creationId xmlns:a16="http://schemas.microsoft.com/office/drawing/2014/main" id="{5ADC5742-7E61-4D4A-90F6-78EDB593557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4005064"/>
            <a:ext cx="2381250" cy="2867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459017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>
            <a:extLst>
              <a:ext uri="{FF2B5EF4-FFF2-40B4-BE49-F238E27FC236}">
                <a16:creationId xmlns:a16="http://schemas.microsoft.com/office/drawing/2014/main" id="{D5778169-77F5-4183-AEE9-EB0B5083CB20}"/>
              </a:ext>
            </a:extLst>
          </p:cNvPr>
          <p:cNvSpPr txBox="1"/>
          <p:nvPr/>
        </p:nvSpPr>
        <p:spPr>
          <a:xfrm>
            <a:off x="423255" y="764704"/>
            <a:ext cx="6498574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800" b="1" dirty="0"/>
              <a:t>Heinrich </a:t>
            </a:r>
            <a:r>
              <a:rPr lang="hu-HU" sz="2800" b="1" dirty="0" err="1"/>
              <a:t>Herz</a:t>
            </a:r>
            <a:r>
              <a:rPr lang="hu-HU" sz="2800" b="1" dirty="0"/>
              <a:t> 1857-1894   </a:t>
            </a:r>
            <a:r>
              <a:rPr lang="hu-HU" sz="2800" b="1" dirty="0">
                <a:solidFill>
                  <a:srgbClr val="C00000"/>
                </a:solidFill>
              </a:rPr>
              <a:t>Hz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hu-HU" sz="2800" b="1" dirty="0">
                <a:solidFill>
                  <a:srgbClr val="0070C0"/>
                </a:solidFill>
              </a:rPr>
              <a:t>Dipólus-antenna: adó-vevő: hullámok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hu-HU" sz="2800" b="1" dirty="0">
                <a:solidFill>
                  <a:srgbClr val="0070C0"/>
                </a:solidFill>
              </a:rPr>
              <a:t>Gázkisülés, katódsugár   </a:t>
            </a:r>
            <a:r>
              <a:rPr lang="hu-HU" sz="2800" b="1" i="1" dirty="0">
                <a:solidFill>
                  <a:srgbClr val="FF0000"/>
                </a:solidFill>
                <a:latin typeface="Comic Sans MS" panose="030F0702030302020204" pitchFamily="66" charset="0"/>
              </a:rPr>
              <a:t>MICSODA?</a:t>
            </a:r>
            <a:endParaRPr lang="hu-HU" sz="2800" b="1" dirty="0">
              <a:solidFill>
                <a:srgbClr val="0070C0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hu-HU" sz="2800" b="1" dirty="0" err="1">
                <a:solidFill>
                  <a:srgbClr val="0070C0"/>
                </a:solidFill>
              </a:rPr>
              <a:t>Fotoelektromos</a:t>
            </a:r>
            <a:r>
              <a:rPr lang="hu-HU" sz="2800" b="1" dirty="0">
                <a:solidFill>
                  <a:srgbClr val="0070C0"/>
                </a:solidFill>
              </a:rPr>
              <a:t> hatás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hu-HU" sz="2800" b="1" dirty="0">
                <a:solidFill>
                  <a:srgbClr val="0070C0"/>
                </a:solidFill>
              </a:rPr>
              <a:t>Maxwell-egyenletek, ahogy most látjuk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hu-HU" sz="2800" b="1" i="1" dirty="0">
              <a:solidFill>
                <a:srgbClr val="0070C0"/>
              </a:solidFill>
            </a:endParaRPr>
          </a:p>
        </p:txBody>
      </p:sp>
      <p:sp>
        <p:nvSpPr>
          <p:cNvPr id="3" name="Szövegdoboz 2">
            <a:extLst>
              <a:ext uri="{FF2B5EF4-FFF2-40B4-BE49-F238E27FC236}">
                <a16:creationId xmlns:a16="http://schemas.microsoft.com/office/drawing/2014/main" id="{69E1DB8C-89D3-4D46-9714-AFD8C8633E9C}"/>
              </a:ext>
            </a:extLst>
          </p:cNvPr>
          <p:cNvSpPr txBox="1"/>
          <p:nvPr/>
        </p:nvSpPr>
        <p:spPr>
          <a:xfrm>
            <a:off x="6804248" y="3140968"/>
            <a:ext cx="182793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400" i="1" dirty="0"/>
              <a:t>tanítványa</a:t>
            </a:r>
          </a:p>
          <a:p>
            <a:r>
              <a:rPr lang="hu-HU" sz="2400" b="1" i="1" dirty="0"/>
              <a:t>Lénárd Fülöp</a:t>
            </a:r>
          </a:p>
        </p:txBody>
      </p:sp>
      <p:sp>
        <p:nvSpPr>
          <p:cNvPr id="4" name="Szövegdoboz 3">
            <a:extLst>
              <a:ext uri="{FF2B5EF4-FFF2-40B4-BE49-F238E27FC236}">
                <a16:creationId xmlns:a16="http://schemas.microsoft.com/office/drawing/2014/main" id="{B63D89D9-B0CA-4570-B4A7-C5EB04D99602}"/>
              </a:ext>
            </a:extLst>
          </p:cNvPr>
          <p:cNvSpPr txBox="1"/>
          <p:nvPr/>
        </p:nvSpPr>
        <p:spPr>
          <a:xfrm>
            <a:off x="113352" y="5148481"/>
            <a:ext cx="921117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3200" b="1" i="1" dirty="0">
                <a:solidFill>
                  <a:srgbClr val="00B050"/>
                </a:solidFill>
                <a:latin typeface="Comic Sans MS" panose="030F0702030302020204" pitchFamily="66" charset="0"/>
              </a:rPr>
              <a:t>rádió, tv, radar, </a:t>
            </a:r>
            <a:r>
              <a:rPr lang="hu-HU" sz="3200" b="1" i="1" dirty="0" err="1">
                <a:solidFill>
                  <a:srgbClr val="00B050"/>
                </a:solidFill>
                <a:latin typeface="Comic Sans MS" panose="030F0702030302020204" pitchFamily="66" charset="0"/>
              </a:rPr>
              <a:t>mikrosütő</a:t>
            </a:r>
            <a:r>
              <a:rPr lang="hu-HU" sz="3200" b="1" i="1" dirty="0">
                <a:solidFill>
                  <a:srgbClr val="00B050"/>
                </a:solidFill>
                <a:latin typeface="Comic Sans MS" panose="030F0702030302020204" pitchFamily="66" charset="0"/>
              </a:rPr>
              <a:t>, mobil, internet…</a:t>
            </a:r>
          </a:p>
        </p:txBody>
      </p:sp>
      <p:grpSp>
        <p:nvGrpSpPr>
          <p:cNvPr id="8" name="Csoportba foglalás 7">
            <a:extLst>
              <a:ext uri="{FF2B5EF4-FFF2-40B4-BE49-F238E27FC236}">
                <a16:creationId xmlns:a16="http://schemas.microsoft.com/office/drawing/2014/main" id="{8D7CBFCE-202A-488A-B1F3-377847795E46}"/>
              </a:ext>
            </a:extLst>
          </p:cNvPr>
          <p:cNvGrpSpPr/>
          <p:nvPr/>
        </p:nvGrpSpPr>
        <p:grpSpPr>
          <a:xfrm>
            <a:off x="2411760" y="2132856"/>
            <a:ext cx="3096344" cy="2652102"/>
            <a:chOff x="1979712" y="3789040"/>
            <a:chExt cx="3096344" cy="2652102"/>
          </a:xfrm>
        </p:grpSpPr>
        <p:cxnSp>
          <p:nvCxnSpPr>
            <p:cNvPr id="6" name="Egyenes összekötő nyíllal 5">
              <a:extLst>
                <a:ext uri="{FF2B5EF4-FFF2-40B4-BE49-F238E27FC236}">
                  <a16:creationId xmlns:a16="http://schemas.microsoft.com/office/drawing/2014/main" id="{473F5A56-A232-4F1B-A34A-98858953963E}"/>
                </a:ext>
              </a:extLst>
            </p:cNvPr>
            <p:cNvCxnSpPr/>
            <p:nvPr/>
          </p:nvCxnSpPr>
          <p:spPr>
            <a:xfrm flipH="1">
              <a:off x="3275856" y="3789040"/>
              <a:ext cx="1512168" cy="2160240"/>
            </a:xfrm>
            <a:prstGeom prst="straightConnector1">
              <a:avLst/>
            </a:prstGeom>
            <a:ln w="38100">
              <a:solidFill>
                <a:srgbClr val="00206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Szövegdoboz 6">
              <a:extLst>
                <a:ext uri="{FF2B5EF4-FFF2-40B4-BE49-F238E27FC236}">
                  <a16:creationId xmlns:a16="http://schemas.microsoft.com/office/drawing/2014/main" id="{4B308AED-4AD5-4489-A053-CA9557EDAA56}"/>
                </a:ext>
              </a:extLst>
            </p:cNvPr>
            <p:cNvSpPr txBox="1"/>
            <p:nvPr/>
          </p:nvSpPr>
          <p:spPr>
            <a:xfrm>
              <a:off x="1979712" y="5733256"/>
              <a:ext cx="309634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sz="4000" b="1" i="1" dirty="0"/>
                <a:t>elektron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191107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>
            <a:extLst>
              <a:ext uri="{FF2B5EF4-FFF2-40B4-BE49-F238E27FC236}">
                <a16:creationId xmlns:a16="http://schemas.microsoft.com/office/drawing/2014/main" id="{B8393A41-C26A-4878-9AC7-5EAB33188921}"/>
              </a:ext>
            </a:extLst>
          </p:cNvPr>
          <p:cNvSpPr txBox="1"/>
          <p:nvPr/>
        </p:nvSpPr>
        <p:spPr>
          <a:xfrm>
            <a:off x="755576" y="620688"/>
            <a:ext cx="20162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600" b="1" i="1" dirty="0"/>
              <a:t>OPTIKA   </a:t>
            </a:r>
          </a:p>
        </p:txBody>
      </p:sp>
      <p:sp>
        <p:nvSpPr>
          <p:cNvPr id="3" name="Szövegdoboz 2">
            <a:extLst>
              <a:ext uri="{FF2B5EF4-FFF2-40B4-BE49-F238E27FC236}">
                <a16:creationId xmlns:a16="http://schemas.microsoft.com/office/drawing/2014/main" id="{FB8E0814-F9A9-49C0-A601-C3116EF54BE6}"/>
              </a:ext>
            </a:extLst>
          </p:cNvPr>
          <p:cNvSpPr txBox="1"/>
          <p:nvPr/>
        </p:nvSpPr>
        <p:spPr>
          <a:xfrm>
            <a:off x="3779912" y="1124744"/>
            <a:ext cx="460851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800" b="1" i="1" dirty="0">
                <a:solidFill>
                  <a:srgbClr val="FF0000"/>
                </a:solidFill>
                <a:latin typeface="Comic Sans MS" panose="030F0702030302020204" pitchFamily="66" charset="0"/>
              </a:rPr>
              <a:t>spoiler: később összefut az elektrodinamikával</a:t>
            </a:r>
            <a:endParaRPr lang="hu-HU" sz="3200" b="1" i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5" name="Szövegdoboz 4">
            <a:extLst>
              <a:ext uri="{FF2B5EF4-FFF2-40B4-BE49-F238E27FC236}">
                <a16:creationId xmlns:a16="http://schemas.microsoft.com/office/drawing/2014/main" id="{B3CF3A36-B841-4EC6-8A4B-E99472FE1E30}"/>
              </a:ext>
            </a:extLst>
          </p:cNvPr>
          <p:cNvSpPr txBox="1"/>
          <p:nvPr/>
        </p:nvSpPr>
        <p:spPr>
          <a:xfrm>
            <a:off x="1115616" y="2420888"/>
            <a:ext cx="74168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200" b="1" dirty="0" err="1"/>
              <a:t>Alhazen</a:t>
            </a:r>
            <a:r>
              <a:rPr lang="hu-HU" sz="3200" b="1" dirty="0"/>
              <a:t>: </a:t>
            </a:r>
            <a:r>
              <a:rPr lang="hu-HU" sz="3200" dirty="0"/>
              <a:t>nem a szemünkből jön a fény</a:t>
            </a:r>
            <a:endParaRPr lang="hu-HU" sz="3200" b="1" dirty="0"/>
          </a:p>
        </p:txBody>
      </p:sp>
      <p:sp>
        <p:nvSpPr>
          <p:cNvPr id="6" name="Szövegdoboz 5">
            <a:extLst>
              <a:ext uri="{FF2B5EF4-FFF2-40B4-BE49-F238E27FC236}">
                <a16:creationId xmlns:a16="http://schemas.microsoft.com/office/drawing/2014/main" id="{A3D15F96-A7FA-4E05-A0D5-05246FAB1ADC}"/>
              </a:ext>
            </a:extLst>
          </p:cNvPr>
          <p:cNvSpPr txBox="1"/>
          <p:nvPr/>
        </p:nvSpPr>
        <p:spPr>
          <a:xfrm>
            <a:off x="1259632" y="3501008"/>
            <a:ext cx="691276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200" b="1" dirty="0"/>
              <a:t>Fénytörés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hu-HU" sz="3200" dirty="0"/>
              <a:t>Ptolemaiosz: adatok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hu-HU" sz="3200" dirty="0"/>
              <a:t>Kepler:</a:t>
            </a:r>
            <a:r>
              <a:rPr lang="hu-HU" sz="3200" b="1" dirty="0"/>
              <a:t> </a:t>
            </a:r>
            <a:r>
              <a:rPr lang="hu-HU" sz="3200" dirty="0"/>
              <a:t>kis szögekre szinusz nélkül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hu-HU" sz="3200" dirty="0"/>
              <a:t>Descartes:</a:t>
            </a:r>
            <a:r>
              <a:rPr lang="hu-HU" sz="3200" b="1" dirty="0"/>
              <a:t> </a:t>
            </a:r>
            <a:r>
              <a:rPr lang="hu-HU" sz="3200" dirty="0"/>
              <a:t>szinusszal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hu-HU" sz="3200" i="1" dirty="0" err="1"/>
              <a:t>Snell</a:t>
            </a:r>
            <a:r>
              <a:rPr lang="hu-HU" sz="3200" i="1" dirty="0"/>
              <a:t>(</a:t>
            </a:r>
            <a:r>
              <a:rPr lang="hu-HU" sz="3200" i="1" dirty="0" err="1"/>
              <a:t>ius</a:t>
            </a:r>
            <a:r>
              <a:rPr lang="hu-HU" sz="3200" i="1" dirty="0"/>
              <a:t>)  kb. húsz évvel előbb</a:t>
            </a:r>
            <a:endParaRPr lang="hu-HU" sz="3200" b="1" i="1" dirty="0"/>
          </a:p>
        </p:txBody>
      </p:sp>
    </p:spTree>
    <p:extLst>
      <p:ext uri="{BB962C8B-B14F-4D97-AF65-F5344CB8AC3E}">
        <p14:creationId xmlns:p14="http://schemas.microsoft.com/office/powerpoint/2010/main" val="3108924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Kép 2">
            <a:extLst>
              <a:ext uri="{FF2B5EF4-FFF2-40B4-BE49-F238E27FC236}">
                <a16:creationId xmlns:a16="http://schemas.microsoft.com/office/drawing/2014/main" id="{C83F81D7-47D4-429B-8471-456C984A366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5181" b="56341"/>
          <a:stretch/>
        </p:blipFill>
        <p:spPr>
          <a:xfrm>
            <a:off x="683568" y="332656"/>
            <a:ext cx="6984776" cy="4220972"/>
          </a:xfrm>
          <a:prstGeom prst="rect">
            <a:avLst/>
          </a:prstGeom>
        </p:spPr>
      </p:pic>
      <p:sp>
        <p:nvSpPr>
          <p:cNvPr id="4" name="Szövegdoboz 3">
            <a:extLst>
              <a:ext uri="{FF2B5EF4-FFF2-40B4-BE49-F238E27FC236}">
                <a16:creationId xmlns:a16="http://schemas.microsoft.com/office/drawing/2014/main" id="{C9505B7B-54E7-4EE6-8813-7DC536978E97}"/>
              </a:ext>
            </a:extLst>
          </p:cNvPr>
          <p:cNvSpPr txBox="1"/>
          <p:nvPr/>
        </p:nvSpPr>
        <p:spPr>
          <a:xfrm>
            <a:off x="899592" y="4653136"/>
            <a:ext cx="72728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800" dirty="0"/>
              <a:t>Később sokféle távcső-konstrukció…</a:t>
            </a:r>
          </a:p>
        </p:txBody>
      </p:sp>
      <p:sp>
        <p:nvSpPr>
          <p:cNvPr id="5" name="Szövegdoboz 4">
            <a:extLst>
              <a:ext uri="{FF2B5EF4-FFF2-40B4-BE49-F238E27FC236}">
                <a16:creationId xmlns:a16="http://schemas.microsoft.com/office/drawing/2014/main" id="{38461CB4-DA99-4B37-B3B8-27946F951E17}"/>
              </a:ext>
            </a:extLst>
          </p:cNvPr>
          <p:cNvSpPr txBox="1"/>
          <p:nvPr/>
        </p:nvSpPr>
        <p:spPr>
          <a:xfrm>
            <a:off x="605642" y="5533901"/>
            <a:ext cx="67746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800" dirty="0">
                <a:latin typeface="Comic Sans MS" panose="030F0702030302020204" pitchFamily="66" charset="0"/>
              </a:rPr>
              <a:t>1600-as évektől: MIKROSZKÓPOK</a:t>
            </a:r>
          </a:p>
        </p:txBody>
      </p:sp>
      <p:sp>
        <p:nvSpPr>
          <p:cNvPr id="6" name="Szövegdoboz 5">
            <a:extLst>
              <a:ext uri="{FF2B5EF4-FFF2-40B4-BE49-F238E27FC236}">
                <a16:creationId xmlns:a16="http://schemas.microsoft.com/office/drawing/2014/main" id="{E62EF253-0936-4230-B59B-77F78AC46483}"/>
              </a:ext>
            </a:extLst>
          </p:cNvPr>
          <p:cNvSpPr txBox="1"/>
          <p:nvPr/>
        </p:nvSpPr>
        <p:spPr>
          <a:xfrm>
            <a:off x="1331640" y="6237312"/>
            <a:ext cx="60486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800" dirty="0">
                <a:latin typeface="Comic Sans MS" panose="030F0702030302020204" pitchFamily="66" charset="0"/>
              </a:rPr>
              <a:t>1800-as évektől: FÉNYKÉPEZÉS</a:t>
            </a:r>
          </a:p>
        </p:txBody>
      </p:sp>
      <p:sp>
        <p:nvSpPr>
          <p:cNvPr id="7" name="Szövegdoboz 6">
            <a:extLst>
              <a:ext uri="{FF2B5EF4-FFF2-40B4-BE49-F238E27FC236}">
                <a16:creationId xmlns:a16="http://schemas.microsoft.com/office/drawing/2014/main" id="{D6563D41-7DF2-4411-86EE-B9EA162E0874}"/>
              </a:ext>
            </a:extLst>
          </p:cNvPr>
          <p:cNvSpPr txBox="1"/>
          <p:nvPr/>
        </p:nvSpPr>
        <p:spPr>
          <a:xfrm>
            <a:off x="1187624" y="3933056"/>
            <a:ext cx="23762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000" dirty="0"/>
              <a:t>(„hollandi távcső”)</a:t>
            </a:r>
          </a:p>
        </p:txBody>
      </p:sp>
    </p:spTree>
    <p:extLst>
      <p:ext uri="{BB962C8B-B14F-4D97-AF65-F5344CB8AC3E}">
        <p14:creationId xmlns:p14="http://schemas.microsoft.com/office/powerpoint/2010/main" val="38349693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>
            <a:extLst>
              <a:ext uri="{FF2B5EF4-FFF2-40B4-BE49-F238E27FC236}">
                <a16:creationId xmlns:a16="http://schemas.microsoft.com/office/drawing/2014/main" id="{4345EFA0-F44D-4AEA-BB70-BA0EC79B1D7D}"/>
              </a:ext>
            </a:extLst>
          </p:cNvPr>
          <p:cNvSpPr txBox="1"/>
          <p:nvPr/>
        </p:nvSpPr>
        <p:spPr>
          <a:xfrm>
            <a:off x="467544" y="404664"/>
            <a:ext cx="792088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800" b="1" i="1" dirty="0">
                <a:solidFill>
                  <a:srgbClr val="0070C0"/>
                </a:solidFill>
                <a:latin typeface="Comic Sans MS" panose="030F0702030302020204" pitchFamily="66" charset="0"/>
              </a:rPr>
              <a:t>Mi a fény?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hu-HU" sz="2800" b="1" i="1" dirty="0">
                <a:solidFill>
                  <a:srgbClr val="0070C0"/>
                </a:solidFill>
                <a:latin typeface="Comic Sans MS" panose="030F0702030302020204" pitchFamily="66" charset="0"/>
              </a:rPr>
              <a:t>Newton: repülő részecskék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hu-HU" sz="2800" b="1" i="1" dirty="0" err="1">
                <a:solidFill>
                  <a:srgbClr val="0070C0"/>
                </a:solidFill>
                <a:latin typeface="Comic Sans MS" panose="030F0702030302020204" pitchFamily="66" charset="0"/>
              </a:rPr>
              <a:t>Huyghens</a:t>
            </a:r>
            <a:r>
              <a:rPr lang="hu-HU" sz="2800" b="1" i="1" dirty="0">
                <a:solidFill>
                  <a:srgbClr val="0070C0"/>
                </a:solidFill>
                <a:latin typeface="Comic Sans MS" panose="030F0702030302020204" pitchFamily="66" charset="0"/>
              </a:rPr>
              <a:t>: HULLÁM!</a:t>
            </a:r>
          </a:p>
          <a:p>
            <a:r>
              <a:rPr lang="hu-HU" sz="2800" b="1" i="1" dirty="0">
                <a:solidFill>
                  <a:srgbClr val="0070C0"/>
                </a:solidFill>
                <a:latin typeface="Comic Sans MS" panose="030F0702030302020204" pitchFamily="66" charset="0"/>
              </a:rPr>
              <a:t>                               </a:t>
            </a:r>
            <a:r>
              <a:rPr lang="hu-HU" sz="2800" b="1" i="1" dirty="0">
                <a:solidFill>
                  <a:srgbClr val="C00000"/>
                </a:solidFill>
                <a:latin typeface="Comic Sans MS" panose="030F0702030302020204" pitchFamily="66" charset="0"/>
              </a:rPr>
              <a:t>következmények?</a:t>
            </a:r>
          </a:p>
        </p:txBody>
      </p:sp>
      <p:sp>
        <p:nvSpPr>
          <p:cNvPr id="3" name="Szövegdoboz 2">
            <a:extLst>
              <a:ext uri="{FF2B5EF4-FFF2-40B4-BE49-F238E27FC236}">
                <a16:creationId xmlns:a16="http://schemas.microsoft.com/office/drawing/2014/main" id="{90E340CE-A035-4DA3-A422-7A8A199E7B29}"/>
              </a:ext>
            </a:extLst>
          </p:cNvPr>
          <p:cNvSpPr txBox="1"/>
          <p:nvPr/>
        </p:nvSpPr>
        <p:spPr>
          <a:xfrm>
            <a:off x="827584" y="2348880"/>
            <a:ext cx="777686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800" dirty="0" err="1"/>
              <a:t>Huyghens</a:t>
            </a:r>
            <a:r>
              <a:rPr lang="hu-HU" sz="2800" dirty="0"/>
              <a:t> 1690: </a:t>
            </a:r>
            <a:r>
              <a:rPr lang="hu-HU" sz="2800" b="1" i="1" dirty="0"/>
              <a:t>fényelhajlás = diffrakció,</a:t>
            </a:r>
          </a:p>
          <a:p>
            <a:r>
              <a:rPr lang="hu-HU" sz="2800" b="1" i="1" dirty="0"/>
              <a:t>   ha a fény hullámhossznyi résen halad át!</a:t>
            </a:r>
          </a:p>
          <a:p>
            <a:r>
              <a:rPr lang="hu-HU" sz="2800" b="1" i="1" dirty="0"/>
              <a:t>      </a:t>
            </a:r>
            <a:r>
              <a:rPr lang="hu-HU" sz="2800" i="1" dirty="0"/>
              <a:t>a hullámfront minden pontjából gömbhullámok,</a:t>
            </a:r>
          </a:p>
          <a:p>
            <a:r>
              <a:rPr lang="hu-HU" sz="2800" b="1" i="1" dirty="0"/>
              <a:t>      </a:t>
            </a:r>
            <a:r>
              <a:rPr lang="hu-HU" sz="2800" i="1" dirty="0"/>
              <a:t>ezek burkolója az új hullámfront</a:t>
            </a:r>
            <a:endParaRPr lang="hu-HU" sz="2800" b="1" i="1" dirty="0"/>
          </a:p>
        </p:txBody>
      </p:sp>
      <p:sp>
        <p:nvSpPr>
          <p:cNvPr id="4" name="Szövegdoboz 3">
            <a:extLst>
              <a:ext uri="{FF2B5EF4-FFF2-40B4-BE49-F238E27FC236}">
                <a16:creationId xmlns:a16="http://schemas.microsoft.com/office/drawing/2014/main" id="{59F174C5-81AA-46B7-94F5-15F5C9686FC3}"/>
              </a:ext>
            </a:extLst>
          </p:cNvPr>
          <p:cNvSpPr txBox="1"/>
          <p:nvPr/>
        </p:nvSpPr>
        <p:spPr>
          <a:xfrm>
            <a:off x="755576" y="4509120"/>
            <a:ext cx="806489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800" dirty="0" err="1"/>
              <a:t>Fresnel</a:t>
            </a:r>
            <a:r>
              <a:rPr lang="hu-HU" sz="2800" dirty="0"/>
              <a:t> 1820 körül: </a:t>
            </a:r>
          </a:p>
          <a:p>
            <a:r>
              <a:rPr lang="hu-HU" sz="2800" i="1" dirty="0">
                <a:latin typeface="Comic Sans MS" panose="030F0702030302020204" pitchFamily="66" charset="0"/>
              </a:rPr>
              <a:t>A hullámfront NEM BURKOLÓJA, HANEM </a:t>
            </a:r>
            <a:r>
              <a:rPr lang="hu-HU" sz="2800" b="1" i="1" dirty="0">
                <a:latin typeface="Comic Sans MS" panose="030F0702030302020204" pitchFamily="66" charset="0"/>
              </a:rPr>
              <a:t>EREDŐJE</a:t>
            </a:r>
            <a:r>
              <a:rPr lang="hu-HU" sz="2800" i="1" dirty="0">
                <a:latin typeface="Comic Sans MS" panose="030F0702030302020204" pitchFamily="66" charset="0"/>
              </a:rPr>
              <a:t> az </a:t>
            </a:r>
            <a:r>
              <a:rPr lang="hu-HU" sz="2800" i="1" dirty="0" err="1">
                <a:solidFill>
                  <a:srgbClr val="0070C0"/>
                </a:solidFill>
                <a:latin typeface="Comic Sans MS" panose="030F0702030302020204" pitchFamily="66" charset="0"/>
              </a:rPr>
              <a:t>interferáló</a:t>
            </a:r>
            <a:r>
              <a:rPr lang="hu-HU" sz="2800" i="1" dirty="0">
                <a:solidFill>
                  <a:srgbClr val="0070C0"/>
                </a:solidFill>
                <a:latin typeface="Comic Sans MS" panose="030F0702030302020204" pitchFamily="66" charset="0"/>
              </a:rPr>
              <a:t> </a:t>
            </a:r>
            <a:r>
              <a:rPr lang="hu-HU" sz="2800" i="1" dirty="0">
                <a:latin typeface="Comic Sans MS" panose="030F0702030302020204" pitchFamily="66" charset="0"/>
              </a:rPr>
              <a:t>gömbhullámoknak!</a:t>
            </a:r>
          </a:p>
        </p:txBody>
      </p:sp>
      <p:sp>
        <p:nvSpPr>
          <p:cNvPr id="5" name="Szövegdoboz 4">
            <a:extLst>
              <a:ext uri="{FF2B5EF4-FFF2-40B4-BE49-F238E27FC236}">
                <a16:creationId xmlns:a16="http://schemas.microsoft.com/office/drawing/2014/main" id="{14CED9FD-B395-43F4-8BBA-5A5EFA9F2596}"/>
              </a:ext>
            </a:extLst>
          </p:cNvPr>
          <p:cNvSpPr txBox="1"/>
          <p:nvPr/>
        </p:nvSpPr>
        <p:spPr>
          <a:xfrm>
            <a:off x="2627784" y="6093296"/>
            <a:ext cx="56166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200" b="1" dirty="0">
                <a:latin typeface="Comic Sans MS" panose="030F0702030302020204" pitchFamily="66" charset="0"/>
              </a:rPr>
              <a:t>Ennek fontos előzménye:</a:t>
            </a:r>
            <a:endParaRPr lang="hu-HU" sz="3200" b="1" dirty="0"/>
          </a:p>
        </p:txBody>
      </p:sp>
    </p:spTree>
    <p:extLst>
      <p:ext uri="{BB962C8B-B14F-4D97-AF65-F5344CB8AC3E}">
        <p14:creationId xmlns:p14="http://schemas.microsoft.com/office/powerpoint/2010/main" val="34450680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Kép 2">
            <a:extLst>
              <a:ext uri="{FF2B5EF4-FFF2-40B4-BE49-F238E27FC236}">
                <a16:creationId xmlns:a16="http://schemas.microsoft.com/office/drawing/2014/main" id="{7DDC36E3-356C-4A76-BCAE-CE340038C24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806" r="-3046" b="53392"/>
          <a:stretch/>
        </p:blipFill>
        <p:spPr>
          <a:xfrm>
            <a:off x="827584" y="2348880"/>
            <a:ext cx="7999852" cy="2736304"/>
          </a:xfrm>
          <a:prstGeom prst="rect">
            <a:avLst/>
          </a:prstGeom>
        </p:spPr>
      </p:pic>
      <p:sp>
        <p:nvSpPr>
          <p:cNvPr id="4" name="Szövegdoboz 3">
            <a:extLst>
              <a:ext uri="{FF2B5EF4-FFF2-40B4-BE49-F238E27FC236}">
                <a16:creationId xmlns:a16="http://schemas.microsoft.com/office/drawing/2014/main" id="{A71A087C-6494-4B8A-8BD0-9D469CCC07ED}"/>
              </a:ext>
            </a:extLst>
          </p:cNvPr>
          <p:cNvSpPr txBox="1"/>
          <p:nvPr/>
        </p:nvSpPr>
        <p:spPr>
          <a:xfrm>
            <a:off x="395536" y="260648"/>
            <a:ext cx="864096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200" b="1" i="1" dirty="0">
                <a:latin typeface="Comic Sans MS" panose="030F0702030302020204" pitchFamily="66" charset="0"/>
              </a:rPr>
              <a:t>Young 1801: kétréses interferencia</a:t>
            </a:r>
          </a:p>
          <a:p>
            <a:endParaRPr lang="hu-HU" sz="3200" b="1" i="1" dirty="0">
              <a:latin typeface="Comic Sans MS" panose="030F0702030302020204" pitchFamily="66" charset="0"/>
            </a:endParaRPr>
          </a:p>
          <a:p>
            <a:r>
              <a:rPr lang="hu-HU" sz="3200" b="1" i="1" dirty="0">
                <a:latin typeface="Comic Sans MS" panose="030F0702030302020204" pitchFamily="66" charset="0"/>
              </a:rPr>
              <a:t>     </a:t>
            </a:r>
            <a:r>
              <a:rPr lang="hu-HU" sz="3200" b="1" i="1" dirty="0">
                <a:solidFill>
                  <a:srgbClr val="0070C0"/>
                </a:solidFill>
                <a:latin typeface="Comic Sans MS" panose="030F0702030302020204" pitchFamily="66" charset="0"/>
              </a:rPr>
              <a:t>a fény hullámtermészetének</a:t>
            </a:r>
          </a:p>
          <a:p>
            <a:r>
              <a:rPr lang="hu-HU" sz="3200" b="1" i="1" dirty="0">
                <a:solidFill>
                  <a:srgbClr val="0070C0"/>
                </a:solidFill>
                <a:latin typeface="Comic Sans MS" panose="030F0702030302020204" pitchFamily="66" charset="0"/>
              </a:rPr>
              <a:t>          kísérleti igazolása</a:t>
            </a:r>
            <a:endParaRPr lang="hu-HU" sz="3200" b="1" i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92968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ép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9106" r="-6311"/>
          <a:stretch/>
        </p:blipFill>
        <p:spPr>
          <a:xfrm>
            <a:off x="1201982" y="116632"/>
            <a:ext cx="6970418" cy="6597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69311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2123728" y="404664"/>
            <a:ext cx="6758710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800" b="1" dirty="0"/>
              <a:t>Galvani 1737-98 </a:t>
            </a:r>
          </a:p>
          <a:p>
            <a:r>
              <a:rPr lang="hu-HU" sz="2800" dirty="0"/>
              <a:t>    anatómia       </a:t>
            </a:r>
            <a:r>
              <a:rPr lang="hu-HU" sz="3200" i="1" dirty="0">
                <a:solidFill>
                  <a:srgbClr val="0070C0"/>
                </a:solidFill>
                <a:latin typeface="Comic Sans MS" panose="030F0702030302020204" pitchFamily="66" charset="0"/>
              </a:rPr>
              <a:t>”állati elektromosság”</a:t>
            </a:r>
            <a:endParaRPr lang="hu-HU" sz="2800" dirty="0"/>
          </a:p>
          <a:p>
            <a:r>
              <a:rPr lang="hu-HU" sz="2800" dirty="0"/>
              <a:t>      békacomb vasrúdra akasztva rézkampóval</a:t>
            </a:r>
          </a:p>
        </p:txBody>
      </p:sp>
      <p:sp>
        <p:nvSpPr>
          <p:cNvPr id="4" name="Szövegdoboz 3"/>
          <p:cNvSpPr txBox="1"/>
          <p:nvPr/>
        </p:nvSpPr>
        <p:spPr>
          <a:xfrm>
            <a:off x="1969911" y="1838434"/>
            <a:ext cx="5502597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800" b="1" dirty="0"/>
              <a:t>Volta 1745-1827</a:t>
            </a:r>
          </a:p>
          <a:p>
            <a:r>
              <a:rPr lang="hu-HU" sz="2800" b="1" dirty="0"/>
              <a:t>  </a:t>
            </a:r>
            <a:r>
              <a:rPr lang="hu-HU" sz="2800" b="1" i="1" dirty="0">
                <a:solidFill>
                  <a:srgbClr val="0070C0"/>
                </a:solidFill>
              </a:rPr>
              <a:t>a lényeg a kétféle fém!</a:t>
            </a:r>
          </a:p>
          <a:p>
            <a:r>
              <a:rPr lang="hu-HU" sz="2800" b="1" i="1" dirty="0">
                <a:solidFill>
                  <a:srgbClr val="0070C0"/>
                </a:solidFill>
              </a:rPr>
              <a:t>    </a:t>
            </a:r>
            <a:r>
              <a:rPr lang="hu-HU" sz="3200" b="1" dirty="0">
                <a:solidFill>
                  <a:srgbClr val="0070C0"/>
                </a:solidFill>
              </a:rPr>
              <a:t>VOLTA-OSZLOP -&gt; galvánelem</a:t>
            </a:r>
            <a:endParaRPr lang="hu-HU" sz="2800" b="1" dirty="0"/>
          </a:p>
        </p:txBody>
      </p:sp>
      <p:sp>
        <p:nvSpPr>
          <p:cNvPr id="5" name="Szövegdoboz 4"/>
          <p:cNvSpPr txBox="1"/>
          <p:nvPr/>
        </p:nvSpPr>
        <p:spPr>
          <a:xfrm>
            <a:off x="755576" y="3276273"/>
            <a:ext cx="797365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3200" i="1" dirty="0">
                <a:latin typeface="Comic Sans MS" panose="030F0702030302020204" pitchFamily="66" charset="0"/>
              </a:rPr>
              <a:t>Dörzsölés, elektroszkóp, </a:t>
            </a:r>
            <a:r>
              <a:rPr lang="hu-HU" sz="3200" i="1" dirty="0" err="1">
                <a:latin typeface="Comic Sans MS" panose="030F0702030302020204" pitchFamily="66" charset="0"/>
              </a:rPr>
              <a:t>leydeni</a:t>
            </a:r>
            <a:r>
              <a:rPr lang="hu-HU" sz="3200" i="1" dirty="0">
                <a:latin typeface="Comic Sans MS" panose="030F0702030302020204" pitchFamily="66" charset="0"/>
              </a:rPr>
              <a:t> palack…</a:t>
            </a:r>
          </a:p>
        </p:txBody>
      </p:sp>
      <p:grpSp>
        <p:nvGrpSpPr>
          <p:cNvPr id="9" name="Csoportba foglalás 8"/>
          <p:cNvGrpSpPr/>
          <p:nvPr/>
        </p:nvGrpSpPr>
        <p:grpSpPr>
          <a:xfrm>
            <a:off x="1331640" y="3717032"/>
            <a:ext cx="4750468" cy="821705"/>
            <a:chOff x="1691680" y="4293096"/>
            <a:chExt cx="4750468" cy="821705"/>
          </a:xfrm>
        </p:grpSpPr>
        <p:cxnSp>
          <p:nvCxnSpPr>
            <p:cNvPr id="7" name="Egyenes összekötő nyíllal 6"/>
            <p:cNvCxnSpPr/>
            <p:nvPr/>
          </p:nvCxnSpPr>
          <p:spPr>
            <a:xfrm flipV="1">
              <a:off x="2771800" y="4293096"/>
              <a:ext cx="1080120" cy="432048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Szövegdoboz 7"/>
            <p:cNvSpPr txBox="1"/>
            <p:nvPr/>
          </p:nvSpPr>
          <p:spPr>
            <a:xfrm>
              <a:off x="1691680" y="4653136"/>
              <a:ext cx="475046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hu-HU" sz="2400" dirty="0"/>
                <a:t>Mit mér? Potenciált, ami bonyolult…</a:t>
              </a:r>
            </a:p>
          </p:txBody>
        </p:sp>
      </p:grpSp>
      <p:sp>
        <p:nvSpPr>
          <p:cNvPr id="11" name="Szövegdoboz 10"/>
          <p:cNvSpPr txBox="1"/>
          <p:nvPr/>
        </p:nvSpPr>
        <p:spPr>
          <a:xfrm>
            <a:off x="467544" y="4509120"/>
            <a:ext cx="7179017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800" b="1" dirty="0"/>
              <a:t>Coulomb 1736-1806   </a:t>
            </a:r>
            <a:r>
              <a:rPr lang="hu-HU" sz="2800" b="1" dirty="0">
                <a:solidFill>
                  <a:srgbClr val="0070C0"/>
                </a:solidFill>
              </a:rPr>
              <a:t>torziós ingával erőmérés!</a:t>
            </a:r>
          </a:p>
          <a:p>
            <a:r>
              <a:rPr lang="hu-HU" sz="2800" b="1" dirty="0">
                <a:solidFill>
                  <a:srgbClr val="0070C0"/>
                </a:solidFill>
              </a:rPr>
              <a:t>        </a:t>
            </a:r>
            <a:r>
              <a:rPr lang="hu-HU" sz="2800" b="1" i="1" dirty="0">
                <a:solidFill>
                  <a:srgbClr val="0070C0"/>
                </a:solidFill>
                <a:latin typeface="Comic Sans MS" panose="030F0702030302020204" pitchFamily="66" charset="0"/>
              </a:rPr>
              <a:t>COULOMB-TÖRVÉNY</a:t>
            </a:r>
            <a:endParaRPr lang="hu-HU" sz="2800" b="1" dirty="0"/>
          </a:p>
        </p:txBody>
      </p:sp>
      <p:grpSp>
        <p:nvGrpSpPr>
          <p:cNvPr id="15" name="Csoportba foglalás 14"/>
          <p:cNvGrpSpPr/>
          <p:nvPr/>
        </p:nvGrpSpPr>
        <p:grpSpPr>
          <a:xfrm>
            <a:off x="1885921" y="4941168"/>
            <a:ext cx="6718527" cy="1296141"/>
            <a:chOff x="1885921" y="4665068"/>
            <a:chExt cx="6646519" cy="2165151"/>
          </a:xfrm>
        </p:grpSpPr>
        <p:sp>
          <p:nvSpPr>
            <p:cNvPr id="12" name="Szövegdoboz 11"/>
            <p:cNvSpPr txBox="1"/>
            <p:nvPr/>
          </p:nvSpPr>
          <p:spPr>
            <a:xfrm>
              <a:off x="1885921" y="5445224"/>
              <a:ext cx="6646519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sz="2800" b="1" i="1" dirty="0">
                  <a:latin typeface="Comic Sans MS" panose="030F0702030302020204" pitchFamily="66" charset="0"/>
                </a:rPr>
                <a:t>gravitáció: </a:t>
              </a:r>
              <a:r>
                <a:rPr lang="hu-HU" sz="2800" b="1" i="1" dirty="0" err="1">
                  <a:latin typeface="Comic Sans MS" panose="030F0702030302020204" pitchFamily="66" charset="0"/>
                </a:rPr>
                <a:t>Cavendish,Eötvös</a:t>
              </a:r>
              <a:r>
                <a:rPr lang="hu-HU" sz="2800" b="1" i="1" dirty="0">
                  <a:latin typeface="Comic Sans MS" panose="030F0702030302020204" pitchFamily="66" charset="0"/>
                </a:rPr>
                <a:t>-inga… </a:t>
              </a:r>
            </a:p>
            <a:p>
              <a:endParaRPr lang="hu-HU" sz="2800" b="1" i="1" dirty="0">
                <a:latin typeface="Comic Sans MS" panose="030F0702030302020204" pitchFamily="66" charset="0"/>
              </a:endParaRPr>
            </a:p>
            <a:p>
              <a:endParaRPr lang="hu-HU" sz="2800" b="1" i="1" dirty="0">
                <a:latin typeface="Comic Sans MS" panose="030F0702030302020204" pitchFamily="66" charset="0"/>
              </a:endParaRPr>
            </a:p>
          </p:txBody>
        </p:sp>
        <p:cxnSp>
          <p:nvCxnSpPr>
            <p:cNvPr id="14" name="Egyenes összekötő nyíllal 13"/>
            <p:cNvCxnSpPr>
              <a:cxnSpLocks/>
            </p:cNvCxnSpPr>
            <p:nvPr/>
          </p:nvCxnSpPr>
          <p:spPr>
            <a:xfrm flipH="1">
              <a:off x="6466589" y="4665068"/>
              <a:ext cx="997307" cy="780156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6843866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467544" y="260648"/>
            <a:ext cx="589937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800" b="1" dirty="0">
                <a:latin typeface="Comic Sans MS" panose="030F0702030302020204" pitchFamily="66" charset="0"/>
              </a:rPr>
              <a:t>Mágnesség</a:t>
            </a:r>
            <a:r>
              <a:rPr lang="hu-HU" sz="3200" b="1" dirty="0">
                <a:latin typeface="Comic Sans MS" panose="030F0702030302020204" pitchFamily="66" charset="0"/>
              </a:rPr>
              <a:t> </a:t>
            </a:r>
            <a:r>
              <a:rPr lang="hu-HU" sz="2800" b="1" dirty="0">
                <a:latin typeface="Comic Sans MS" panose="030F0702030302020204" pitchFamily="66" charset="0"/>
              </a:rPr>
              <a:t>érzékelése</a:t>
            </a:r>
            <a:r>
              <a:rPr lang="hu-HU" sz="3200" b="1" dirty="0">
                <a:latin typeface="Comic Sans MS" panose="030F0702030302020204" pitchFamily="66" charset="0"/>
              </a:rPr>
              <a:t> </a:t>
            </a:r>
            <a:r>
              <a:rPr lang="hu-HU" sz="2800" b="1" dirty="0">
                <a:latin typeface="Comic Sans MS" panose="030F0702030302020204" pitchFamily="66" charset="0"/>
              </a:rPr>
              <a:t>iránytűvel</a:t>
            </a:r>
            <a:endParaRPr lang="hu-HU" sz="3200" b="1" dirty="0">
              <a:latin typeface="Comic Sans MS" panose="030F0702030302020204" pitchFamily="66" charset="0"/>
            </a:endParaRPr>
          </a:p>
        </p:txBody>
      </p:sp>
      <p:sp>
        <p:nvSpPr>
          <p:cNvPr id="3" name="Szövegdoboz 2"/>
          <p:cNvSpPr txBox="1"/>
          <p:nvPr/>
        </p:nvSpPr>
        <p:spPr>
          <a:xfrm>
            <a:off x="107504" y="836712"/>
            <a:ext cx="8027197" cy="169277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3200" b="1" dirty="0" err="1"/>
              <a:t>Øersted</a:t>
            </a:r>
            <a:r>
              <a:rPr lang="hu-HU" sz="3200" b="1" dirty="0"/>
              <a:t> 1819, </a:t>
            </a:r>
            <a:r>
              <a:rPr lang="hu-HU" sz="3200" b="1" dirty="0" err="1"/>
              <a:t>Biot-Savart</a:t>
            </a:r>
            <a:r>
              <a:rPr lang="hu-HU" sz="3200" b="1" dirty="0"/>
              <a:t> 1820: </a:t>
            </a:r>
          </a:p>
          <a:p>
            <a:r>
              <a:rPr lang="hu-HU" sz="3600" b="1" dirty="0">
                <a:solidFill>
                  <a:srgbClr val="0070C0"/>
                </a:solidFill>
              </a:rPr>
              <a:t>ELEKTROMÁGNESSÉG = áram körül futó</a:t>
            </a:r>
            <a:r>
              <a:rPr lang="hu-HU" sz="3600" b="1" dirty="0"/>
              <a:t> </a:t>
            </a:r>
          </a:p>
          <a:p>
            <a:r>
              <a:rPr lang="hu-HU" sz="3600" b="1" dirty="0">
                <a:solidFill>
                  <a:srgbClr val="0070C0"/>
                </a:solidFill>
              </a:rPr>
              <a:t>mágneses erő</a:t>
            </a:r>
            <a:endParaRPr lang="hu-HU" sz="3200" b="1" dirty="0"/>
          </a:p>
        </p:txBody>
      </p:sp>
      <p:grpSp>
        <p:nvGrpSpPr>
          <p:cNvPr id="7" name="Csoportba foglalás 6"/>
          <p:cNvGrpSpPr/>
          <p:nvPr/>
        </p:nvGrpSpPr>
        <p:grpSpPr>
          <a:xfrm>
            <a:off x="611560" y="2985914"/>
            <a:ext cx="8055090" cy="3600986"/>
            <a:chOff x="755576" y="2334359"/>
            <a:chExt cx="8055090" cy="3600986"/>
          </a:xfrm>
        </p:grpSpPr>
        <p:sp>
          <p:nvSpPr>
            <p:cNvPr id="4" name="Szövegdoboz 3"/>
            <p:cNvSpPr txBox="1"/>
            <p:nvPr/>
          </p:nvSpPr>
          <p:spPr>
            <a:xfrm>
              <a:off x="755576" y="2334359"/>
              <a:ext cx="8055090" cy="36009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hu-HU" sz="3200" b="1" dirty="0" err="1"/>
                <a:t>Ampère</a:t>
              </a:r>
              <a:r>
                <a:rPr lang="hu-HU" sz="3200" b="1" dirty="0"/>
                <a:t> 1775-1836</a:t>
              </a:r>
            </a:p>
            <a:p>
              <a:r>
                <a:rPr lang="hu-HU" sz="2800" b="1" dirty="0"/>
                <a:t>         </a:t>
              </a:r>
              <a:r>
                <a:rPr lang="hu-HU" sz="2800" dirty="0"/>
                <a:t>fizikus, kémikus, matematikus</a:t>
              </a:r>
            </a:p>
            <a:p>
              <a:r>
                <a:rPr lang="hu-HU" sz="2800" b="1" dirty="0"/>
                <a:t>             </a:t>
              </a:r>
              <a:r>
                <a:rPr lang="hu-HU" sz="2400" i="1" dirty="0"/>
                <a:t>fizikát tanít, mert a házassághoz állás kell</a:t>
              </a:r>
              <a:endParaRPr lang="hu-HU" sz="2800" i="1" dirty="0"/>
            </a:p>
            <a:p>
              <a:r>
                <a:rPr lang="hu-HU" sz="2800" b="1" dirty="0"/>
                <a:t>      </a:t>
              </a:r>
              <a:r>
                <a:rPr lang="hu-HU" sz="2800" b="1" dirty="0">
                  <a:solidFill>
                    <a:srgbClr val="0070C0"/>
                  </a:solidFill>
                </a:rPr>
                <a:t>„elektrodinamika”</a:t>
              </a:r>
            </a:p>
            <a:p>
              <a:r>
                <a:rPr lang="hu-HU" sz="2800" b="1" dirty="0">
                  <a:solidFill>
                    <a:srgbClr val="0070C0"/>
                  </a:solidFill>
                </a:rPr>
                <a:t>            atom-molekula, Avogadro-törvény megsejtése</a:t>
              </a:r>
              <a:endParaRPr lang="hu-HU" sz="2800" b="1" dirty="0"/>
            </a:p>
            <a:p>
              <a:pPr marL="457200" indent="-457200">
                <a:buFont typeface="Arial" panose="020B0604020202020204" pitchFamily="34" charset="0"/>
                <a:buChar char="•"/>
              </a:pPr>
              <a:r>
                <a:rPr lang="hu-HU" sz="2800" i="1" dirty="0"/>
                <a:t>elektromágnes, galvanométer</a:t>
              </a:r>
            </a:p>
            <a:p>
              <a:pPr marL="457200" indent="-457200">
                <a:buFont typeface="Arial" panose="020B0604020202020204" pitchFamily="34" charset="0"/>
                <a:buChar char="•"/>
              </a:pPr>
              <a:r>
                <a:rPr lang="hu-HU" sz="2800" b="1" i="1" dirty="0">
                  <a:solidFill>
                    <a:srgbClr val="0070C0"/>
                  </a:solidFill>
                </a:rPr>
                <a:t>AMPÈRE-SZABÁLY                  MAXWELL!  </a:t>
              </a:r>
            </a:p>
            <a:p>
              <a:pPr marL="457200" indent="-457200">
                <a:buFont typeface="Arial" panose="020B0604020202020204" pitchFamily="34" charset="0"/>
                <a:buChar char="•"/>
              </a:pPr>
              <a:r>
                <a:rPr lang="hu-HU" sz="2800" i="1" dirty="0"/>
                <a:t>Állandó mágnes mitől? Kis köráramok folynak</a:t>
              </a:r>
              <a:r>
                <a:rPr lang="hu-HU" sz="2800" b="1" i="1" dirty="0"/>
                <a:t>!</a:t>
              </a:r>
              <a:endParaRPr lang="hu-HU" sz="2800" i="1" dirty="0"/>
            </a:p>
          </p:txBody>
        </p:sp>
        <p:sp>
          <p:nvSpPr>
            <p:cNvPr id="5" name="Jobbra nyíl 4"/>
            <p:cNvSpPr/>
            <p:nvPr/>
          </p:nvSpPr>
          <p:spPr>
            <a:xfrm>
              <a:off x="4211960" y="4937685"/>
              <a:ext cx="978408" cy="484632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</p:grpSp>
      <p:pic>
        <p:nvPicPr>
          <p:cNvPr id="1026" name="Picture 2" descr="Ampère portréja">
            <a:extLst>
              <a:ext uri="{FF2B5EF4-FFF2-40B4-BE49-F238E27FC236}">
                <a16:creationId xmlns:a16="http://schemas.microsoft.com/office/drawing/2014/main" id="{D7EEBC90-FEEF-44AE-B160-14F8AFAB73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2077194"/>
            <a:ext cx="2381250" cy="2647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512970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>
            <a:extLst>
              <a:ext uri="{FF2B5EF4-FFF2-40B4-BE49-F238E27FC236}">
                <a16:creationId xmlns:a16="http://schemas.microsoft.com/office/drawing/2014/main" id="{2BD30218-A5A3-4BC7-9A57-1FD6E33992E5}"/>
              </a:ext>
            </a:extLst>
          </p:cNvPr>
          <p:cNvSpPr txBox="1"/>
          <p:nvPr/>
        </p:nvSpPr>
        <p:spPr>
          <a:xfrm>
            <a:off x="107504" y="404664"/>
            <a:ext cx="6480720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800" b="1" dirty="0"/>
              <a:t>Faraday 1791-1867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hu-HU" sz="3600" b="1" i="1" dirty="0">
                <a:solidFill>
                  <a:srgbClr val="0070C0"/>
                </a:solidFill>
              </a:rPr>
              <a:t>INDUKCIÓ 1831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hu-HU" sz="2800" b="1" i="1" dirty="0">
                <a:solidFill>
                  <a:srgbClr val="0070C0"/>
                </a:solidFill>
              </a:rPr>
              <a:t>Erővonalak, dinamó,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hu-HU" sz="2800" b="1" i="1" dirty="0">
                <a:solidFill>
                  <a:srgbClr val="0070C0"/>
                </a:solidFill>
              </a:rPr>
              <a:t>elektrokémia, benzol…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hu-HU" sz="2800" b="1" i="1" dirty="0">
                <a:solidFill>
                  <a:srgbClr val="0070C0"/>
                </a:solidFill>
              </a:rPr>
              <a:t>Faraday-rotáció </a:t>
            </a:r>
            <a:r>
              <a:rPr lang="hu-HU" sz="2800" i="1" dirty="0"/>
              <a:t>(fény polarizációja mágneses térben elfordul)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hu-HU" sz="2800" b="1" i="1" dirty="0">
                <a:solidFill>
                  <a:srgbClr val="0070C0"/>
                </a:solidFill>
              </a:rPr>
              <a:t>anód, katód, ion…  </a:t>
            </a:r>
            <a:endParaRPr lang="hu-HU" sz="2800" b="1" i="1" dirty="0"/>
          </a:p>
        </p:txBody>
      </p:sp>
      <p:pic>
        <p:nvPicPr>
          <p:cNvPr id="2051" name="Picture 3" descr="Faraday-Millikan-Gale-1913.jpg">
            <a:hlinkClick r:id="rId2"/>
            <a:extLst>
              <a:ext uri="{FF2B5EF4-FFF2-40B4-BE49-F238E27FC236}">
                <a16:creationId xmlns:a16="http://schemas.microsoft.com/office/drawing/2014/main" id="{DAB95786-481A-49F5-900A-1762369C854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67214" y="260648"/>
            <a:ext cx="2381250" cy="3181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608645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2516</TotalTime>
  <Words>343</Words>
  <Application>Microsoft Office PowerPoint</Application>
  <PresentationFormat>Diavetítés a képernyőre (4:3 oldalarány)</PresentationFormat>
  <Paragraphs>77</Paragraphs>
  <Slides>11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11</vt:i4>
      </vt:variant>
    </vt:vector>
  </HeadingPairs>
  <TitlesOfParts>
    <vt:vector size="15" baseType="lpstr">
      <vt:lpstr>Arial</vt:lpstr>
      <vt:lpstr>Calibri</vt:lpstr>
      <vt:lpstr>Comic Sans MS</vt:lpstr>
      <vt:lpstr>Office-téma</vt:lpstr>
      <vt:lpstr>Elektrodinamika 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Elektrodinamika </dc:title>
  <dc:creator>geszti</dc:creator>
  <cp:lastModifiedBy>Geszti Tamás</cp:lastModifiedBy>
  <cp:revision>30</cp:revision>
  <dcterms:created xsi:type="dcterms:W3CDTF">2018-03-05T09:14:54Z</dcterms:created>
  <dcterms:modified xsi:type="dcterms:W3CDTF">2019-03-05T23:46:59Z</dcterms:modified>
</cp:coreProperties>
</file>