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6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849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416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384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094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98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04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715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40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041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643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086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B839D-1BC8-4B68-B6B4-BFAEED5740BA}" type="datetimeFigureOut">
              <a:rPr lang="hu-HU" smtClean="0"/>
              <a:t>2019. 02. 12.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39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FIZIKATÖRTÉNET</a:t>
            </a:r>
            <a:br>
              <a:rPr lang="hu-HU" dirty="0"/>
            </a:br>
            <a:r>
              <a:rPr lang="hu-HU" dirty="0"/>
              <a:t>áttekintés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2017-18 2. félév</a:t>
            </a:r>
          </a:p>
          <a:p>
            <a:r>
              <a:rPr lang="hu-HU" dirty="0"/>
              <a:t>Fizikatanár hallgatóknak</a:t>
            </a:r>
          </a:p>
        </p:txBody>
      </p:sp>
    </p:spTree>
    <p:extLst>
      <p:ext uri="{BB962C8B-B14F-4D97-AF65-F5344CB8AC3E}">
        <p14:creationId xmlns:p14="http://schemas.microsoft.com/office/powerpoint/2010/main" val="159797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426731"/>
            <a:ext cx="60933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i="1" dirty="0">
                <a:latin typeface="Comic Sans MS" panose="030F0702030302020204" pitchFamily="66" charset="0"/>
              </a:rPr>
              <a:t>Mit tudtak már az ókorban?</a:t>
            </a:r>
          </a:p>
          <a:p>
            <a:r>
              <a:rPr lang="hu-HU" sz="2400" b="1" i="1" dirty="0">
                <a:latin typeface="Comic Sans MS" panose="030F0702030302020204" pitchFamily="66" charset="0"/>
              </a:rPr>
              <a:t>   sztatika (</a:t>
            </a:r>
            <a:r>
              <a:rPr lang="hu-HU" sz="2400" b="1" i="1" dirty="0" err="1">
                <a:latin typeface="Comic Sans MS" panose="030F0702030302020204" pitchFamily="66" charset="0"/>
              </a:rPr>
              <a:t>Arkhimedesz</a:t>
            </a:r>
            <a:r>
              <a:rPr lang="hu-HU" sz="2400" b="1" i="1" dirty="0">
                <a:latin typeface="Comic Sans MS" panose="030F0702030302020204" pitchFamily="66" charset="0"/>
              </a:rPr>
              <a:t>)</a:t>
            </a:r>
          </a:p>
          <a:p>
            <a:r>
              <a:rPr lang="hu-HU" sz="2400" b="1" i="1" dirty="0">
                <a:latin typeface="Comic Sans MS" panose="030F0702030302020204" pitchFamily="66" charset="0"/>
              </a:rPr>
              <a:t>   optika (</a:t>
            </a:r>
            <a:r>
              <a:rPr lang="hu-HU" sz="2400" b="1" i="1" dirty="0" err="1">
                <a:latin typeface="Comic Sans MS" panose="030F0702030302020204" pitchFamily="66" charset="0"/>
              </a:rPr>
              <a:t>egyenesvonalú</a:t>
            </a:r>
            <a:r>
              <a:rPr lang="hu-HU" sz="2400" b="1" i="1" dirty="0">
                <a:latin typeface="Comic Sans MS" panose="030F0702030302020204" pitchFamily="66" charset="0"/>
              </a:rPr>
              <a:t> fényterjedés, </a:t>
            </a:r>
          </a:p>
          <a:p>
            <a:r>
              <a:rPr lang="hu-HU" sz="2400" b="1" i="1" dirty="0">
                <a:latin typeface="Comic Sans MS" panose="030F0702030302020204" pitchFamily="66" charset="0"/>
              </a:rPr>
              <a:t>              csiszolt lencsék)</a:t>
            </a:r>
          </a:p>
          <a:p>
            <a:r>
              <a:rPr lang="hu-HU" sz="2400" b="1" i="1" dirty="0">
                <a:latin typeface="Comic Sans MS" panose="030F0702030302020204" pitchFamily="66" charset="0"/>
              </a:rPr>
              <a:t>   rengeteg csillagászati megfigyelés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282222" y="2420888"/>
            <a:ext cx="86102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Mit nem tudtak?</a:t>
            </a:r>
          </a:p>
          <a:p>
            <a:r>
              <a:rPr lang="hu-HU" sz="2400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     a mozgás törvényei </a:t>
            </a:r>
            <a:r>
              <a:rPr lang="hu-HU" sz="2400" b="1" i="1" dirty="0">
                <a:latin typeface="Comic Sans MS" panose="030F0702030302020204" pitchFamily="66" charset="0"/>
              </a:rPr>
              <a:t>(Arisztotelész </a:t>
            </a:r>
            <a:r>
              <a:rPr lang="hu-HU" sz="2400" b="1" i="1" dirty="0" err="1">
                <a:latin typeface="Comic Sans MS" panose="030F0702030302020204" pitchFamily="66" charset="0"/>
              </a:rPr>
              <a:t>tévutas</a:t>
            </a:r>
            <a:r>
              <a:rPr lang="hu-HU" sz="2400" b="1" i="1" dirty="0">
                <a:latin typeface="Comic Sans MS" panose="030F0702030302020204" pitchFamily="66" charset="0"/>
              </a:rPr>
              <a:t> csapda!)</a:t>
            </a:r>
            <a:endParaRPr lang="hu-HU" sz="2400" b="1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hu-HU" sz="2400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     elektromágnesség</a:t>
            </a:r>
          </a:p>
          <a:p>
            <a:r>
              <a:rPr lang="hu-HU" sz="2400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    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95536" y="3645024"/>
            <a:ext cx="72807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CC0000"/>
                </a:solidFill>
              </a:rPr>
              <a:t>A fizika ősrobbanása: </a:t>
            </a:r>
          </a:p>
          <a:p>
            <a:r>
              <a:rPr lang="hu-HU" sz="2800" b="1" dirty="0">
                <a:solidFill>
                  <a:srgbClr val="CC0000"/>
                </a:solidFill>
              </a:rPr>
              <a:t>                   1600-as évek: Kepler, Galilei, Newton</a:t>
            </a:r>
          </a:p>
          <a:p>
            <a:r>
              <a:rPr lang="hu-HU" sz="2800" dirty="0">
                <a:solidFill>
                  <a:srgbClr val="FF0000"/>
                </a:solidFill>
              </a:rPr>
              <a:t>     </a:t>
            </a:r>
            <a:r>
              <a:rPr lang="hu-HU" sz="2800" dirty="0">
                <a:solidFill>
                  <a:srgbClr val="002060"/>
                </a:solidFill>
              </a:rPr>
              <a:t>miért éppen akkor?</a:t>
            </a:r>
            <a:endParaRPr lang="hu-HU" sz="2800" dirty="0">
              <a:solidFill>
                <a:srgbClr val="FF0000"/>
              </a:solidFill>
            </a:endParaRPr>
          </a:p>
        </p:txBody>
      </p:sp>
      <p:grpSp>
        <p:nvGrpSpPr>
          <p:cNvPr id="7" name="Csoportba foglalás 6"/>
          <p:cNvGrpSpPr/>
          <p:nvPr/>
        </p:nvGrpSpPr>
        <p:grpSpPr>
          <a:xfrm>
            <a:off x="282222" y="5085184"/>
            <a:ext cx="8754274" cy="1569660"/>
            <a:chOff x="282222" y="5157192"/>
            <a:chExt cx="8754274" cy="1569660"/>
          </a:xfrm>
        </p:grpSpPr>
        <p:sp>
          <p:nvSpPr>
            <p:cNvPr id="5" name="Szövegdoboz 4"/>
            <p:cNvSpPr txBox="1"/>
            <p:nvPr/>
          </p:nvSpPr>
          <p:spPr>
            <a:xfrm>
              <a:off x="282222" y="5157192"/>
              <a:ext cx="87542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u-HU" sz="2400" i="1" dirty="0">
                  <a:latin typeface="Comic Sans MS" panose="030F0702030302020204" pitchFamily="66" charset="0"/>
                </a:rPr>
                <a:t>Ipari forradalom           kis méretek, nagy távolságok,</a:t>
              </a:r>
            </a:p>
            <a:p>
              <a:pPr algn="just"/>
              <a:r>
                <a:rPr lang="hu-HU" sz="2400" i="1" dirty="0">
                  <a:latin typeface="Comic Sans MS" panose="030F0702030302020204" pitchFamily="66" charset="0"/>
                </a:rPr>
                <a:t>                                            nagy sebességek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u-HU" sz="2400" i="1" dirty="0">
                  <a:latin typeface="Comic Sans MS" panose="030F0702030302020204" pitchFamily="66" charset="0"/>
                </a:rPr>
                <a:t>Átmenet a középkorból az újkorba</a:t>
              </a:r>
            </a:p>
            <a:p>
              <a:pPr algn="just"/>
              <a:r>
                <a:rPr lang="hu-HU" sz="2400" i="1" dirty="0">
                  <a:latin typeface="Comic Sans MS" panose="030F0702030302020204" pitchFamily="66" charset="0"/>
                </a:rPr>
                <a:t>                                              (</a:t>
              </a:r>
              <a:r>
                <a:rPr lang="hu-HU" sz="2400" dirty="0">
                  <a:latin typeface="Comic Sans MS" panose="030F0702030302020204" pitchFamily="66" charset="0"/>
                </a:rPr>
                <a:t>vesztfáliai béke 1648…)</a:t>
              </a:r>
            </a:p>
          </p:txBody>
        </p:sp>
        <p:sp>
          <p:nvSpPr>
            <p:cNvPr id="6" name="Jobbra nyíl 5"/>
            <p:cNvSpPr/>
            <p:nvPr/>
          </p:nvSpPr>
          <p:spPr>
            <a:xfrm>
              <a:off x="3243417" y="5157192"/>
              <a:ext cx="752519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73221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192190" y="260648"/>
            <a:ext cx="5035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Galilei   Newton    </a:t>
            </a:r>
            <a:r>
              <a:rPr lang="hu-HU" sz="2400" i="1" dirty="0"/>
              <a:t>Lagrange, Hamilton </a:t>
            </a:r>
          </a:p>
          <a:p>
            <a:r>
              <a:rPr lang="hu-HU" sz="2400" i="1" dirty="0"/>
              <a:t>     </a:t>
            </a:r>
            <a:r>
              <a:rPr lang="hu-HU" sz="24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merev, rugalmas, folyékony…</a:t>
            </a:r>
            <a:endParaRPr lang="hu-HU" sz="2400" i="1" dirty="0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6344655" y="44624"/>
            <a:ext cx="2774105" cy="1508105"/>
            <a:chOff x="3779912" y="1772816"/>
            <a:chExt cx="2774105" cy="1508105"/>
          </a:xfrm>
        </p:grpSpPr>
        <p:sp>
          <p:nvSpPr>
            <p:cNvPr id="6" name="Szövegdoboz 5"/>
            <p:cNvSpPr txBox="1"/>
            <p:nvPr/>
          </p:nvSpPr>
          <p:spPr>
            <a:xfrm>
              <a:off x="4572000" y="1772816"/>
              <a:ext cx="1982017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b="1" i="1" dirty="0">
                  <a:solidFill>
                    <a:srgbClr val="0070C0"/>
                  </a:solidFill>
                </a:rPr>
                <a:t>Relativitás</a:t>
              </a:r>
            </a:p>
            <a:p>
              <a:endParaRPr lang="hu-HU" sz="2800" b="1" i="1" dirty="0">
                <a:solidFill>
                  <a:srgbClr val="0070C0"/>
                </a:solidFill>
              </a:endParaRPr>
            </a:p>
            <a:p>
              <a:r>
                <a:rPr lang="hu-HU" sz="3200" b="1" i="1" dirty="0">
                  <a:solidFill>
                    <a:srgbClr val="0070C0"/>
                  </a:solidFill>
                </a:rPr>
                <a:t>Kvantum </a:t>
              </a:r>
            </a:p>
          </p:txBody>
        </p:sp>
        <p:cxnSp>
          <p:nvCxnSpPr>
            <p:cNvPr id="8" name="Egyenes összekötő nyíllal 7"/>
            <p:cNvCxnSpPr/>
            <p:nvPr/>
          </p:nvCxnSpPr>
          <p:spPr>
            <a:xfrm flipV="1">
              <a:off x="3779912" y="2132856"/>
              <a:ext cx="792088" cy="33245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>
              <a:off x="3857971" y="2485839"/>
              <a:ext cx="720080" cy="387623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zövegdoboz 14"/>
          <p:cNvSpPr txBox="1"/>
          <p:nvPr/>
        </p:nvSpPr>
        <p:spPr>
          <a:xfrm>
            <a:off x="179512" y="1052736"/>
            <a:ext cx="6352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fénysebesség</a:t>
            </a:r>
          </a:p>
          <a:p>
            <a:r>
              <a:rPr lang="hu-HU" sz="2400" b="1" dirty="0">
                <a:solidFill>
                  <a:srgbClr val="002060"/>
                </a:solidFill>
              </a:rPr>
              <a:t>Coulomb   Ampere   Faraday   Maxwell      </a:t>
            </a:r>
            <a:r>
              <a:rPr lang="hu-HU" sz="2400" i="1" dirty="0">
                <a:solidFill>
                  <a:srgbClr val="002060"/>
                </a:solidFill>
              </a:rPr>
              <a:t>Hertz   </a:t>
            </a:r>
            <a:endParaRPr lang="hu-HU" sz="2400" b="1" dirty="0">
              <a:solidFill>
                <a:srgbClr val="002060"/>
              </a:solidFill>
            </a:endParaRPr>
          </a:p>
        </p:txBody>
      </p:sp>
      <p:grpSp>
        <p:nvGrpSpPr>
          <p:cNvPr id="22" name="Csoportba foglalás 21"/>
          <p:cNvGrpSpPr/>
          <p:nvPr/>
        </p:nvGrpSpPr>
        <p:grpSpPr>
          <a:xfrm>
            <a:off x="6300188" y="548680"/>
            <a:ext cx="1058072" cy="1116124"/>
            <a:chOff x="6782754" y="786916"/>
            <a:chExt cx="813582" cy="2372887"/>
          </a:xfrm>
        </p:grpSpPr>
        <p:cxnSp>
          <p:nvCxnSpPr>
            <p:cNvPr id="17" name="Egyenes összekötő nyíllal 16"/>
            <p:cNvCxnSpPr/>
            <p:nvPr/>
          </p:nvCxnSpPr>
          <p:spPr>
            <a:xfrm flipV="1">
              <a:off x="6782754" y="786916"/>
              <a:ext cx="813582" cy="237288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nyíllal 18"/>
            <p:cNvCxnSpPr>
              <a:cxnSpLocks/>
            </p:cNvCxnSpPr>
            <p:nvPr/>
          </p:nvCxnSpPr>
          <p:spPr>
            <a:xfrm flipV="1">
              <a:off x="6782755" y="2623990"/>
              <a:ext cx="719796" cy="51697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zövegdoboz 23"/>
          <p:cNvSpPr txBox="1"/>
          <p:nvPr/>
        </p:nvSpPr>
        <p:spPr>
          <a:xfrm>
            <a:off x="609623" y="2276872"/>
            <a:ext cx="749076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Lavoisier, </a:t>
            </a:r>
            <a:r>
              <a:rPr lang="hu-HU" sz="2400" b="1" i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Rumford</a:t>
            </a:r>
            <a:r>
              <a:rPr lang="hu-HU" sz="24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, </a:t>
            </a:r>
            <a:r>
              <a:rPr lang="hu-HU" sz="2800" b="1" dirty="0"/>
              <a:t>Joule</a:t>
            </a:r>
            <a:r>
              <a:rPr lang="hu-HU" sz="2400" b="1" dirty="0"/>
              <a:t>  </a:t>
            </a:r>
            <a:r>
              <a:rPr lang="hu-HU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Mayer,</a:t>
            </a:r>
            <a:r>
              <a:rPr lang="hu-HU" sz="2400" b="1" dirty="0"/>
              <a:t> </a:t>
            </a:r>
          </a:p>
          <a:p>
            <a:r>
              <a:rPr lang="hu-HU" sz="2400" b="1" dirty="0" err="1"/>
              <a:t>Carnot</a:t>
            </a:r>
            <a:r>
              <a:rPr lang="hu-HU" sz="2400" b="1" dirty="0"/>
              <a:t> – </a:t>
            </a:r>
            <a:r>
              <a:rPr lang="hu-HU" sz="2400" b="1" dirty="0" err="1"/>
              <a:t>Clausius</a:t>
            </a:r>
            <a:r>
              <a:rPr lang="hu-HU" sz="2400" b="1" dirty="0"/>
              <a:t>  </a:t>
            </a:r>
            <a:r>
              <a:rPr lang="hu-HU" sz="2400" b="1" dirty="0">
                <a:solidFill>
                  <a:srgbClr val="C00000"/>
                </a:solidFill>
              </a:rPr>
              <a:t>(</a:t>
            </a:r>
            <a:r>
              <a:rPr lang="hu-HU" sz="2400" i="1" dirty="0" err="1"/>
              <a:t>Carathéodory</a:t>
            </a:r>
            <a:r>
              <a:rPr lang="hu-HU" sz="2400" dirty="0">
                <a:solidFill>
                  <a:srgbClr val="C00000"/>
                </a:solidFill>
              </a:rPr>
              <a:t>)</a:t>
            </a:r>
            <a:r>
              <a:rPr lang="hu-HU" sz="2400" b="1" dirty="0"/>
              <a:t> </a:t>
            </a:r>
            <a:r>
              <a:rPr lang="hu-HU" sz="2400" b="1" dirty="0" err="1"/>
              <a:t>Nernst</a:t>
            </a:r>
            <a:r>
              <a:rPr lang="hu-HU" sz="2400" b="1" dirty="0"/>
              <a:t>  </a:t>
            </a:r>
            <a:r>
              <a:rPr lang="hu-HU" sz="2400" i="1" dirty="0"/>
              <a:t>Kelvin   </a:t>
            </a:r>
            <a:r>
              <a:rPr lang="hu-HU" sz="2400" b="1" dirty="0" err="1"/>
              <a:t>Onsager</a:t>
            </a:r>
            <a:endParaRPr lang="hu-HU" sz="2400" b="1" dirty="0"/>
          </a:p>
        </p:txBody>
      </p:sp>
      <p:cxnSp>
        <p:nvCxnSpPr>
          <p:cNvPr id="26" name="Egyenes összekötő nyíllal 25"/>
          <p:cNvCxnSpPr>
            <a:endCxn id="6" idx="2"/>
          </p:cNvCxnSpPr>
          <p:nvPr/>
        </p:nvCxnSpPr>
        <p:spPr>
          <a:xfrm flipV="1">
            <a:off x="6194325" y="1552729"/>
            <a:ext cx="1933427" cy="1084185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104605" y="3140968"/>
            <a:ext cx="86091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ATOMOK: </a:t>
            </a:r>
            <a:r>
              <a:rPr lang="hu-HU" sz="2400" b="1" dirty="0" err="1"/>
              <a:t>Demokritosz</a:t>
            </a:r>
            <a:r>
              <a:rPr lang="hu-HU" sz="2400" b="1" dirty="0"/>
              <a:t>    Boyle   Dalton, Avogadro    </a:t>
            </a:r>
            <a:r>
              <a:rPr lang="hu-HU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Mengyelejev</a:t>
            </a:r>
            <a:endParaRPr lang="hu-HU" sz="2400" b="1" dirty="0"/>
          </a:p>
          <a:p>
            <a:r>
              <a:rPr lang="hu-HU" sz="2400" b="1" dirty="0"/>
              <a:t>                       Thomson, Rutherford      </a:t>
            </a:r>
            <a:r>
              <a:rPr lang="hu-HU" sz="2400" b="1" dirty="0" err="1"/>
              <a:t>Planck,Einstein</a:t>
            </a:r>
            <a:endParaRPr lang="hu-HU" sz="2400" b="1" dirty="0"/>
          </a:p>
          <a:p>
            <a:r>
              <a:rPr lang="hu-HU" sz="2400" b="1" dirty="0"/>
              <a:t>  </a:t>
            </a:r>
            <a:r>
              <a:rPr lang="hu-HU" sz="24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Spektroszkópia,</a:t>
            </a:r>
            <a:r>
              <a:rPr lang="hu-HU" sz="2400" b="1" dirty="0"/>
              <a:t>    Bohr   De </a:t>
            </a:r>
            <a:r>
              <a:rPr lang="hu-HU" sz="2400" b="1" dirty="0" err="1"/>
              <a:t>Broglie</a:t>
            </a:r>
            <a:r>
              <a:rPr lang="hu-HU" sz="2400" b="1" dirty="0"/>
              <a:t>, </a:t>
            </a:r>
            <a:r>
              <a:rPr lang="hu-HU" sz="2400" b="1" dirty="0" err="1"/>
              <a:t>Schrödinger,Heisenberg</a:t>
            </a:r>
            <a:r>
              <a:rPr lang="hu-HU" sz="2400" b="1" dirty="0"/>
              <a:t>…</a:t>
            </a:r>
          </a:p>
        </p:txBody>
      </p:sp>
      <p:grpSp>
        <p:nvGrpSpPr>
          <p:cNvPr id="34" name="Csoportba foglalás 33"/>
          <p:cNvGrpSpPr/>
          <p:nvPr/>
        </p:nvGrpSpPr>
        <p:grpSpPr>
          <a:xfrm>
            <a:off x="372568" y="3169425"/>
            <a:ext cx="8341194" cy="4387839"/>
            <a:chOff x="588592" y="4221838"/>
            <a:chExt cx="8341194" cy="3569767"/>
          </a:xfrm>
        </p:grpSpPr>
        <p:sp>
          <p:nvSpPr>
            <p:cNvPr id="32" name="Szövegdoboz 31"/>
            <p:cNvSpPr txBox="1"/>
            <p:nvPr/>
          </p:nvSpPr>
          <p:spPr>
            <a:xfrm>
              <a:off x="588592" y="6073336"/>
              <a:ext cx="8341194" cy="375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400" b="1" dirty="0"/>
                <a:t>     STATISZTIKUS FIZIKA: Maxwell, Boltzmann, </a:t>
              </a:r>
              <a:r>
                <a:rPr lang="hu-HU" sz="2400" b="1" i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Planck,</a:t>
              </a:r>
              <a:r>
                <a:rPr lang="hu-HU" sz="2400" b="1" dirty="0"/>
                <a:t> GIBBS,…</a:t>
              </a:r>
            </a:p>
          </p:txBody>
        </p:sp>
        <p:sp>
          <p:nvSpPr>
            <p:cNvPr id="33" name="Ív 32"/>
            <p:cNvSpPr/>
            <p:nvPr/>
          </p:nvSpPr>
          <p:spPr>
            <a:xfrm flipH="1">
              <a:off x="1611142" y="4221838"/>
              <a:ext cx="2354560" cy="3569767"/>
            </a:xfrm>
            <a:prstGeom prst="arc">
              <a:avLst>
                <a:gd name="adj1" fmla="val 16362623"/>
                <a:gd name="adj2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35" name="Szövegdoboz 34"/>
          <p:cNvSpPr txBox="1"/>
          <p:nvPr/>
        </p:nvSpPr>
        <p:spPr>
          <a:xfrm>
            <a:off x="467544" y="5796663"/>
            <a:ext cx="8438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Fermi—</a:t>
            </a:r>
            <a:r>
              <a:rPr lang="hu-HU" sz="2400" b="1" dirty="0" err="1"/>
              <a:t>Bose-Einstein</a:t>
            </a:r>
            <a:r>
              <a:rPr lang="hu-HU" sz="2400" b="1" dirty="0"/>
              <a:t>    kritikusság    KÁOSZ   komplex rendszerek</a:t>
            </a:r>
          </a:p>
        </p:txBody>
      </p:sp>
      <p:sp>
        <p:nvSpPr>
          <p:cNvPr id="36" name="Szövegdoboz 35"/>
          <p:cNvSpPr txBox="1"/>
          <p:nvPr/>
        </p:nvSpPr>
        <p:spPr>
          <a:xfrm>
            <a:off x="183568" y="4293096"/>
            <a:ext cx="7729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         </a:t>
            </a:r>
            <a:r>
              <a:rPr lang="hu-HU" sz="24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kémiai kötés -  kvantumkémia</a:t>
            </a:r>
            <a:endParaRPr lang="hu-HU" sz="2400" b="1" dirty="0"/>
          </a:p>
          <a:p>
            <a:r>
              <a:rPr lang="hu-HU" sz="2400" b="1" dirty="0"/>
              <a:t>magfizika, részecskefizika   szilárdtest-fizika   anyagvizsgálat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96482" y="1916832"/>
            <a:ext cx="879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Lencsék, tükrök      távcső, mikroszkóp    fényelhajlás, interferencia   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107504" y="6237312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Kepler-Galilei   Naprendszer galaxis  tágulás,ősrobbanás   </a:t>
            </a:r>
            <a:r>
              <a:rPr lang="hu-HU" sz="2400" b="1" dirty="0" err="1"/>
              <a:t>grav.hullám</a:t>
            </a:r>
            <a:endParaRPr lang="hu-HU" sz="2800" b="1" dirty="0"/>
          </a:p>
        </p:txBody>
      </p:sp>
      <p:cxnSp>
        <p:nvCxnSpPr>
          <p:cNvPr id="40" name="Egyenes összekötő nyíllal 39"/>
          <p:cNvCxnSpPr>
            <a:cxnSpLocks/>
          </p:cNvCxnSpPr>
          <p:nvPr/>
        </p:nvCxnSpPr>
        <p:spPr>
          <a:xfrm flipV="1">
            <a:off x="6084168" y="548680"/>
            <a:ext cx="2016224" cy="5832648"/>
          </a:xfrm>
          <a:prstGeom prst="straightConnector1">
            <a:avLst/>
          </a:prstGeom>
          <a:ln w="381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/>
          <p:nvPr/>
        </p:nvCxnSpPr>
        <p:spPr>
          <a:xfrm flipV="1">
            <a:off x="2099975" y="1569752"/>
            <a:ext cx="5472608" cy="4337138"/>
          </a:xfrm>
          <a:prstGeom prst="straightConnector1">
            <a:avLst/>
          </a:prstGeom>
          <a:ln w="285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/>
          <p:cNvSpPr txBox="1"/>
          <p:nvPr/>
        </p:nvSpPr>
        <p:spPr>
          <a:xfrm>
            <a:off x="1835696" y="4984292"/>
            <a:ext cx="4358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i="1" dirty="0"/>
              <a:t>Atomenergia, </a:t>
            </a:r>
            <a:r>
              <a:rPr lang="hu-HU" sz="2400" b="1" i="1" dirty="0" err="1"/>
              <a:t>fuzió</a:t>
            </a:r>
            <a:r>
              <a:rPr lang="hu-HU" sz="2400" b="1" i="1" dirty="0"/>
              <a:t>, plazmafizika</a:t>
            </a:r>
          </a:p>
        </p:txBody>
      </p:sp>
      <p:cxnSp>
        <p:nvCxnSpPr>
          <p:cNvPr id="5" name="Egyenes összekötő nyíllal 4"/>
          <p:cNvCxnSpPr>
            <a:stCxn id="2" idx="1"/>
          </p:cNvCxnSpPr>
          <p:nvPr/>
        </p:nvCxnSpPr>
        <p:spPr>
          <a:xfrm flipH="1" flipV="1">
            <a:off x="1043608" y="4984292"/>
            <a:ext cx="792088" cy="2308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>
            <a:cxnSpLocks/>
          </p:cNvCxnSpPr>
          <p:nvPr/>
        </p:nvCxnSpPr>
        <p:spPr>
          <a:xfrm>
            <a:off x="6194325" y="5215125"/>
            <a:ext cx="1546027" cy="2300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72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30" grpId="0"/>
      <p:bldP spid="35" grpId="0"/>
      <p:bldP spid="36" grpId="0"/>
      <p:bldP spid="37" grpId="0"/>
      <p:bldP spid="3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116632"/>
            <a:ext cx="55338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Kísérlet, elmélet, modell …</a:t>
            </a:r>
          </a:p>
          <a:p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  tévutak</a:t>
            </a:r>
          </a:p>
          <a:p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   párhuzamos elméletek</a:t>
            </a:r>
          </a:p>
          <a:p>
            <a:endParaRPr lang="hu-HU" sz="32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áltudományok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208353" y="2708920"/>
            <a:ext cx="5307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b="1" dirty="0">
                <a:latin typeface="Comic Sans MS" panose="030F0702030302020204" pitchFamily="66" charset="0"/>
              </a:rPr>
              <a:t>ALKALMAZÁ</a:t>
            </a:r>
            <a:r>
              <a:rPr lang="hu-HU" sz="4800" b="1" i="1" dirty="0">
                <a:solidFill>
                  <a:srgbClr val="00B0F0"/>
                </a:solidFill>
                <a:latin typeface="Comic Sans MS" panose="030F0702030302020204" pitchFamily="66" charset="0"/>
              </a:rPr>
              <a:t>SOK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9981233-07CD-4681-9718-05FD8CD3DD1F}"/>
              </a:ext>
            </a:extLst>
          </p:cNvPr>
          <p:cNvSpPr txBox="1"/>
          <p:nvPr/>
        </p:nvSpPr>
        <p:spPr>
          <a:xfrm>
            <a:off x="179512" y="3501008"/>
            <a:ext cx="8424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Komplex rendszerek</a:t>
            </a:r>
          </a:p>
          <a:p>
            <a:r>
              <a:rPr lang="hu-HU" sz="36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  </a:t>
            </a:r>
            <a:r>
              <a:rPr lang="hu-HU" sz="3600" b="1" i="1" dirty="0">
                <a:latin typeface="Comic Sans MS" panose="030F0702030302020204" pitchFamily="66" charset="0"/>
              </a:rPr>
              <a:t>gazdaság, időjárás, gépi tanulás…</a:t>
            </a:r>
            <a:endParaRPr lang="hu-HU" sz="36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826134D1-E44D-4A29-A418-C68419221850}"/>
                  </a:ext>
                </a:extLst>
              </p:cNvPr>
              <p:cNvSpPr txBox="1"/>
              <p:nvPr/>
            </p:nvSpPr>
            <p:spPr>
              <a:xfrm>
                <a:off x="1862632" y="4797152"/>
                <a:ext cx="5981446" cy="1212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3600" b="1" i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Orvosi diagnosztika</a:t>
                </a:r>
              </a:p>
              <a:p>
                <a:r>
                  <a:rPr lang="hu-HU" sz="3600" b="1" i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   </a:t>
                </a:r>
                <a:r>
                  <a:rPr lang="hu-HU" sz="3600" b="1" i="1" dirty="0" err="1">
                    <a:latin typeface="Comic Sans MS" panose="030F0702030302020204" pitchFamily="66" charset="0"/>
                  </a:rPr>
                  <a:t>rtg</a:t>
                </a:r>
                <a:r>
                  <a:rPr lang="hu-HU" sz="3600" b="1" i="1" dirty="0">
                    <a:latin typeface="Comic Sans MS" panose="030F0702030302020204" pitchFamily="66" charset="0"/>
                  </a:rPr>
                  <a:t>, </a:t>
                </a:r>
                <a:r>
                  <a:rPr lang="hu-HU" sz="3600" b="1" i="1" dirty="0" err="1">
                    <a:latin typeface="Comic Sans MS" panose="030F0702030302020204" pitchFamily="66" charset="0"/>
                  </a:rPr>
                  <a:t>ct</a:t>
                </a:r>
                <a:r>
                  <a:rPr lang="hu-HU" sz="3600" b="1" i="1" dirty="0">
                    <a:latin typeface="Comic Sans MS" panose="030F0702030302020204" pitchFamily="66" charset="0"/>
                  </a:rPr>
                  <a:t>, </a:t>
                </a:r>
                <a:r>
                  <a:rPr lang="hu-HU" sz="3600" b="1" i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PET </a:t>
                </a:r>
                <a14:m>
                  <m:oMath xmlns:m="http://schemas.openxmlformats.org/officeDocument/2006/math">
                    <m:r>
                      <a:rPr lang="hu-HU" sz="3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u-HU" sz="36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hu-HU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3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hu-H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u-HU" sz="4000" b="1" i="1" dirty="0">
                  <a:solidFill>
                    <a:srgbClr val="C0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826134D1-E44D-4A29-A418-C68419221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32" y="4797152"/>
                <a:ext cx="5981446" cy="1212896"/>
              </a:xfrm>
              <a:prstGeom prst="rect">
                <a:avLst/>
              </a:prstGeom>
              <a:blipFill>
                <a:blip r:embed="rId2"/>
                <a:stretch>
                  <a:fillRect l="-3160" t="-8040" b="-1859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zövegdoboz 5">
            <a:extLst>
              <a:ext uri="{FF2B5EF4-FFF2-40B4-BE49-F238E27FC236}">
                <a16:creationId xmlns:a16="http://schemas.microsoft.com/office/drawing/2014/main" id="{0CD8FB23-C64F-4EFB-8670-A0509E38B864}"/>
              </a:ext>
            </a:extLst>
          </p:cNvPr>
          <p:cNvSpPr txBox="1"/>
          <p:nvPr/>
        </p:nvSpPr>
        <p:spPr>
          <a:xfrm>
            <a:off x="323528" y="6021288"/>
            <a:ext cx="8632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>
                <a:solidFill>
                  <a:srgbClr val="002060"/>
                </a:solidFill>
              </a:rPr>
              <a:t>Régészeti kormeghatározás C izotópok  arányából</a:t>
            </a:r>
          </a:p>
        </p:txBody>
      </p:sp>
    </p:spTree>
    <p:extLst>
      <p:ext uri="{BB962C8B-B14F-4D97-AF65-F5344CB8AC3E}">
        <p14:creationId xmlns:p14="http://schemas.microsoft.com/office/powerpoint/2010/main" val="123771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245</Words>
  <Application>Microsoft Office PowerPoint</Application>
  <PresentationFormat>Diavetítés a képernyőre (4:3 oldalarány)</PresentationFormat>
  <Paragraphs>49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Comic Sans MS</vt:lpstr>
      <vt:lpstr>Office-téma</vt:lpstr>
      <vt:lpstr>FIZIKATÖRTÉNET áttekintés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FIZIKATÖRTÉNET áttekintés</dc:title>
  <dc:creator>geszti</dc:creator>
  <cp:lastModifiedBy>Geszti Tamás</cp:lastModifiedBy>
  <cp:revision>35</cp:revision>
  <dcterms:created xsi:type="dcterms:W3CDTF">2018-02-11T11:36:45Z</dcterms:created>
  <dcterms:modified xsi:type="dcterms:W3CDTF">2019-02-12T22:01:48Z</dcterms:modified>
</cp:coreProperties>
</file>